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8.xml" ContentType="application/vnd.openxmlformats-officedocument.theme+xml"/>
  <Override PartName="/ppt/slideLayouts/slideLayout7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8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  <p:sldMasterId id="2147483684" r:id="rId13"/>
    <p:sldMasterId id="2147483686" r:id="rId14"/>
    <p:sldMasterId id="2147483688" r:id="rId15"/>
    <p:sldMasterId id="2147483690" r:id="rId16"/>
    <p:sldMasterId id="2147483692" r:id="rId17"/>
    <p:sldMasterId id="2147483694" r:id="rId18"/>
    <p:sldMasterId id="2147483736" r:id="rId19"/>
  </p:sldMasterIdLst>
  <p:notesMasterIdLst>
    <p:notesMasterId r:id="rId64"/>
  </p:notesMasterIdLst>
  <p:sldIdLst>
    <p:sldId id="256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44" r:id="rId34"/>
    <p:sldId id="345" r:id="rId35"/>
    <p:sldId id="346" r:id="rId36"/>
    <p:sldId id="347" r:id="rId37"/>
    <p:sldId id="348" r:id="rId38"/>
    <p:sldId id="349" r:id="rId39"/>
    <p:sldId id="351" r:id="rId40"/>
    <p:sldId id="352" r:id="rId41"/>
    <p:sldId id="353" r:id="rId42"/>
    <p:sldId id="354" r:id="rId43"/>
    <p:sldId id="355" r:id="rId44"/>
    <p:sldId id="356" r:id="rId45"/>
    <p:sldId id="357" r:id="rId46"/>
    <p:sldId id="359" r:id="rId47"/>
    <p:sldId id="360" r:id="rId48"/>
    <p:sldId id="361" r:id="rId49"/>
    <p:sldId id="327" r:id="rId50"/>
    <p:sldId id="328" r:id="rId51"/>
    <p:sldId id="329" r:id="rId52"/>
    <p:sldId id="330" r:id="rId53"/>
    <p:sldId id="331" r:id="rId54"/>
    <p:sldId id="334" r:id="rId55"/>
    <p:sldId id="335" r:id="rId56"/>
    <p:sldId id="337" r:id="rId57"/>
    <p:sldId id="338" r:id="rId58"/>
    <p:sldId id="340" r:id="rId59"/>
    <p:sldId id="341" r:id="rId60"/>
    <p:sldId id="342" r:id="rId61"/>
    <p:sldId id="281" r:id="rId62"/>
    <p:sldId id="282" r:id="rId63"/>
  </p:sldIdLst>
  <p:sldSz cx="9144000" cy="6858000" type="screen4x3"/>
  <p:notesSz cx="6858000" cy="9144000"/>
  <p:defaultTextStyle>
    <a:defPPr>
      <a:defRPr lang="en-US"/>
    </a:defPPr>
    <a:lvl1pPr marL="0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2302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04546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56774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09014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61262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13506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65753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18011" algn="l" defTabSz="90454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4" autoAdjust="0"/>
    <p:restoredTop sz="79197" autoAdjust="0"/>
  </p:normalViewPr>
  <p:slideViewPr>
    <p:cSldViewPr snapToGrid="0">
      <p:cViewPr varScale="1">
        <p:scale>
          <a:sx n="71" d="100"/>
          <a:sy n="71" d="100"/>
        </p:scale>
        <p:origin x="91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7.xml"/><Relationship Id="rId21" Type="http://schemas.openxmlformats.org/officeDocument/2006/relationships/slide" Target="slides/slide2.xml"/><Relationship Id="rId34" Type="http://schemas.openxmlformats.org/officeDocument/2006/relationships/slide" Target="slides/slide15.xml"/><Relationship Id="rId42" Type="http://schemas.openxmlformats.org/officeDocument/2006/relationships/slide" Target="slides/slide23.xml"/><Relationship Id="rId47" Type="http://schemas.openxmlformats.org/officeDocument/2006/relationships/slide" Target="slides/slide28.xml"/><Relationship Id="rId50" Type="http://schemas.openxmlformats.org/officeDocument/2006/relationships/slide" Target="slides/slide31.xml"/><Relationship Id="rId55" Type="http://schemas.openxmlformats.org/officeDocument/2006/relationships/slide" Target="slides/slide36.xml"/><Relationship Id="rId63" Type="http://schemas.openxmlformats.org/officeDocument/2006/relationships/slide" Target="slides/slide44.xml"/><Relationship Id="rId68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0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5.xml"/><Relationship Id="rId32" Type="http://schemas.openxmlformats.org/officeDocument/2006/relationships/slide" Target="slides/slide13.xml"/><Relationship Id="rId37" Type="http://schemas.openxmlformats.org/officeDocument/2006/relationships/slide" Target="slides/slide18.xml"/><Relationship Id="rId40" Type="http://schemas.openxmlformats.org/officeDocument/2006/relationships/slide" Target="slides/slide21.xml"/><Relationship Id="rId45" Type="http://schemas.openxmlformats.org/officeDocument/2006/relationships/slide" Target="slides/slide26.xml"/><Relationship Id="rId53" Type="http://schemas.openxmlformats.org/officeDocument/2006/relationships/slide" Target="slides/slide34.xml"/><Relationship Id="rId58" Type="http://schemas.openxmlformats.org/officeDocument/2006/relationships/slide" Target="slides/slide39.xml"/><Relationship Id="rId66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2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slide" Target="slides/slide16.xml"/><Relationship Id="rId43" Type="http://schemas.openxmlformats.org/officeDocument/2006/relationships/slide" Target="slides/slide24.xml"/><Relationship Id="rId48" Type="http://schemas.openxmlformats.org/officeDocument/2006/relationships/slide" Target="slides/slide29.xml"/><Relationship Id="rId56" Type="http://schemas.openxmlformats.org/officeDocument/2006/relationships/slide" Target="slides/slide37.xml"/><Relationship Id="rId64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slide" Target="slides/slide14.xml"/><Relationship Id="rId38" Type="http://schemas.openxmlformats.org/officeDocument/2006/relationships/slide" Target="slides/slide19.xml"/><Relationship Id="rId46" Type="http://schemas.openxmlformats.org/officeDocument/2006/relationships/slide" Target="slides/slide27.xml"/><Relationship Id="rId59" Type="http://schemas.openxmlformats.org/officeDocument/2006/relationships/slide" Target="slides/slide40.xml"/><Relationship Id="rId67" Type="http://schemas.openxmlformats.org/officeDocument/2006/relationships/theme" Target="theme/theme1.xml"/><Relationship Id="rId20" Type="http://schemas.openxmlformats.org/officeDocument/2006/relationships/slide" Target="slides/slide1.xml"/><Relationship Id="rId41" Type="http://schemas.openxmlformats.org/officeDocument/2006/relationships/slide" Target="slides/slide22.xml"/><Relationship Id="rId54" Type="http://schemas.openxmlformats.org/officeDocument/2006/relationships/slide" Target="slides/slide35.xml"/><Relationship Id="rId62" Type="http://schemas.openxmlformats.org/officeDocument/2006/relationships/slide" Target="slides/slide4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36" Type="http://schemas.openxmlformats.org/officeDocument/2006/relationships/slide" Target="slides/slide17.xml"/><Relationship Id="rId49" Type="http://schemas.openxmlformats.org/officeDocument/2006/relationships/slide" Target="slides/slide30.xml"/><Relationship Id="rId57" Type="http://schemas.openxmlformats.org/officeDocument/2006/relationships/slide" Target="slides/slide38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2.xml"/><Relationship Id="rId44" Type="http://schemas.openxmlformats.org/officeDocument/2006/relationships/slide" Target="slides/slide25.xml"/><Relationship Id="rId52" Type="http://schemas.openxmlformats.org/officeDocument/2006/relationships/slide" Target="slides/slide33.xml"/><Relationship Id="rId60" Type="http://schemas.openxmlformats.org/officeDocument/2006/relationships/slide" Target="slides/slide41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2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C1D55E-9060-4FF6-A165-42474854C02F}" type="doc">
      <dgm:prSet loTypeId="urn:microsoft.com/office/officeart/2008/layout/RadialCluster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43621B10-9559-4A57-BD50-F36B0A226E69}">
      <dgm:prSet phldrT="[텍스트]"/>
      <dgm:spPr>
        <a:gradFill rotWithShape="0">
          <a:gsLst>
            <a:gs pos="0">
              <a:srgbClr val="92D050"/>
            </a:gs>
            <a:gs pos="100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pPr latinLnBrk="1"/>
          <a:r>
            <a:rPr lang="ko-KR" altLang="en-US" b="1" dirty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가장 </a:t>
          </a:r>
          <a:endParaRPr lang="en-US" altLang="ko-KR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  <a:p>
          <a:pPr latinLnBrk="1"/>
          <a:r>
            <a:rPr lang="ko-KR" altLang="en-US" b="1" dirty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효과적인 </a:t>
          </a:r>
          <a:endParaRPr lang="en-US" altLang="ko-KR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  <a:p>
          <a:pPr latinLnBrk="1"/>
          <a:r>
            <a:rPr lang="ko-KR" altLang="en-US" b="1" dirty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교육</a:t>
          </a:r>
        </a:p>
      </dgm:t>
    </dgm:pt>
    <dgm:pt modelId="{5A38604E-8DDA-403A-A92B-CC2DAAF060FA}" type="parTrans" cxnId="{EC5775B0-E83F-4768-9ED6-37D05958197D}">
      <dgm:prSet/>
      <dgm:spPr/>
      <dgm:t>
        <a:bodyPr/>
        <a:lstStyle/>
        <a:p>
          <a:pPr latinLnBrk="1"/>
          <a:endParaRPr lang="ko-KR" altLang="en-US"/>
        </a:p>
      </dgm:t>
    </dgm:pt>
    <dgm:pt modelId="{B16CA4E2-32D8-4EB0-BB82-F4EEA3231B45}" type="sibTrans" cxnId="{EC5775B0-E83F-4768-9ED6-37D05958197D}">
      <dgm:prSet/>
      <dgm:spPr/>
      <dgm:t>
        <a:bodyPr/>
        <a:lstStyle/>
        <a:p>
          <a:pPr latinLnBrk="1"/>
          <a:endParaRPr lang="ko-KR" altLang="en-US"/>
        </a:p>
      </dgm:t>
    </dgm:pt>
    <dgm:pt modelId="{8F397558-8DC3-45C6-94FA-040582C320B0}">
      <dgm:prSet phldrT="[텍스트]"/>
      <dgm:spPr/>
      <dgm:t>
        <a:bodyPr/>
        <a:lstStyle/>
        <a:p>
          <a:pPr latinLnBrk="1"/>
          <a:r>
            <a:rPr lang="ko-KR" altLang="en-US" dirty="0"/>
            <a:t>목표</a:t>
          </a:r>
        </a:p>
      </dgm:t>
    </dgm:pt>
    <dgm:pt modelId="{B399B153-D5E5-42E6-8097-9FC04D428EEF}" type="parTrans" cxnId="{287EC917-DF25-4AA1-91F7-55A16BD7DE71}">
      <dgm:prSet/>
      <dgm:spPr/>
      <dgm:t>
        <a:bodyPr/>
        <a:lstStyle/>
        <a:p>
          <a:pPr latinLnBrk="1"/>
          <a:endParaRPr lang="ko-KR" altLang="en-US"/>
        </a:p>
      </dgm:t>
    </dgm:pt>
    <dgm:pt modelId="{6A9460B9-79CC-42E9-9F03-21AB94A76FED}" type="sibTrans" cxnId="{287EC917-DF25-4AA1-91F7-55A16BD7DE71}">
      <dgm:prSet/>
      <dgm:spPr/>
      <dgm:t>
        <a:bodyPr/>
        <a:lstStyle/>
        <a:p>
          <a:pPr latinLnBrk="1"/>
          <a:endParaRPr lang="ko-KR" altLang="en-US"/>
        </a:p>
      </dgm:t>
    </dgm:pt>
    <dgm:pt modelId="{192D4069-BD2E-4B2E-B193-B9A4E7EFD2AB}">
      <dgm:prSet phldrT="[텍스트]"/>
      <dgm:spPr/>
      <dgm:t>
        <a:bodyPr/>
        <a:lstStyle/>
        <a:p>
          <a:pPr latinLnBrk="1"/>
          <a:r>
            <a:rPr lang="ko-KR" altLang="en-US" dirty="0"/>
            <a:t>방법</a:t>
          </a:r>
        </a:p>
      </dgm:t>
    </dgm:pt>
    <dgm:pt modelId="{317DA448-A016-4ADD-96FC-ECC8D6D43958}" type="parTrans" cxnId="{15B5CD9E-2F7F-42C5-A384-6027C90689D9}">
      <dgm:prSet/>
      <dgm:spPr/>
      <dgm:t>
        <a:bodyPr/>
        <a:lstStyle/>
        <a:p>
          <a:pPr latinLnBrk="1"/>
          <a:endParaRPr lang="ko-KR" altLang="en-US"/>
        </a:p>
      </dgm:t>
    </dgm:pt>
    <dgm:pt modelId="{CA23F4DB-94F7-4B2C-915F-7661FAAC6E84}" type="sibTrans" cxnId="{15B5CD9E-2F7F-42C5-A384-6027C90689D9}">
      <dgm:prSet/>
      <dgm:spPr/>
      <dgm:t>
        <a:bodyPr/>
        <a:lstStyle/>
        <a:p>
          <a:pPr latinLnBrk="1"/>
          <a:endParaRPr lang="ko-KR" altLang="en-US"/>
        </a:p>
      </dgm:t>
    </dgm:pt>
    <dgm:pt modelId="{AB6CD3B6-59B0-4744-AA62-DBC89224700F}">
      <dgm:prSet phldrT="[텍스트]"/>
      <dgm:spPr/>
      <dgm:t>
        <a:bodyPr/>
        <a:lstStyle/>
        <a:p>
          <a:pPr latinLnBrk="1"/>
          <a:r>
            <a:rPr lang="ko-KR" altLang="en-US" dirty="0"/>
            <a:t>내용</a:t>
          </a:r>
        </a:p>
      </dgm:t>
    </dgm:pt>
    <dgm:pt modelId="{D7FBF305-28C4-46AE-AFC1-77F758AB9D21}" type="parTrans" cxnId="{F15D859B-8BA8-4430-9DE9-3408E2DA4D56}">
      <dgm:prSet/>
      <dgm:spPr/>
      <dgm:t>
        <a:bodyPr/>
        <a:lstStyle/>
        <a:p>
          <a:pPr latinLnBrk="1"/>
          <a:endParaRPr lang="ko-KR" altLang="en-US"/>
        </a:p>
      </dgm:t>
    </dgm:pt>
    <dgm:pt modelId="{504448D0-A06B-4CD7-8D85-D7D78BBADF84}" type="sibTrans" cxnId="{F15D859B-8BA8-4430-9DE9-3408E2DA4D56}">
      <dgm:prSet/>
      <dgm:spPr/>
      <dgm:t>
        <a:bodyPr/>
        <a:lstStyle/>
        <a:p>
          <a:pPr latinLnBrk="1"/>
          <a:endParaRPr lang="ko-KR" altLang="en-US"/>
        </a:p>
      </dgm:t>
    </dgm:pt>
    <dgm:pt modelId="{E47EFC1A-F80A-467D-ACEA-BA84C776CE09}" type="pres">
      <dgm:prSet presAssocID="{91C1D55E-9060-4FF6-A165-42474854C02F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C1B27440-7182-4DF1-801F-B0F07CF89832}" type="pres">
      <dgm:prSet presAssocID="{43621B10-9559-4A57-BD50-F36B0A226E69}" presName="singleCycle" presStyleCnt="0"/>
      <dgm:spPr/>
    </dgm:pt>
    <dgm:pt modelId="{9FB51411-9B3E-487B-A9F5-2F12D19F15C4}" type="pres">
      <dgm:prSet presAssocID="{43621B10-9559-4A57-BD50-F36B0A226E69}" presName="singleCenter" presStyleLbl="node1" presStyleIdx="0" presStyleCnt="4" custScaleX="148337" custScaleY="141060">
        <dgm:presLayoutVars>
          <dgm:chMax val="7"/>
          <dgm:chPref val="7"/>
        </dgm:presLayoutVars>
      </dgm:prSet>
      <dgm:spPr/>
    </dgm:pt>
    <dgm:pt modelId="{722915EB-B241-4B1F-A26E-6A1FD02FE2A9}" type="pres">
      <dgm:prSet presAssocID="{B399B153-D5E5-42E6-8097-9FC04D428EEF}" presName="Name56" presStyleLbl="parChTrans1D2" presStyleIdx="0" presStyleCnt="3"/>
      <dgm:spPr/>
    </dgm:pt>
    <dgm:pt modelId="{9A52538D-E711-4762-8214-6FA8A1FC29A1}" type="pres">
      <dgm:prSet presAssocID="{8F397558-8DC3-45C6-94FA-040582C320B0}" presName="text0" presStyleLbl="node1" presStyleIdx="1" presStyleCnt="4">
        <dgm:presLayoutVars>
          <dgm:bulletEnabled val="1"/>
        </dgm:presLayoutVars>
      </dgm:prSet>
      <dgm:spPr/>
    </dgm:pt>
    <dgm:pt modelId="{B390077F-52D7-4B4F-998E-44026AE44DD8}" type="pres">
      <dgm:prSet presAssocID="{317DA448-A016-4ADD-96FC-ECC8D6D43958}" presName="Name56" presStyleLbl="parChTrans1D2" presStyleIdx="1" presStyleCnt="3"/>
      <dgm:spPr/>
    </dgm:pt>
    <dgm:pt modelId="{EA4188DF-1C65-4AB9-B9D1-F78D8E18D730}" type="pres">
      <dgm:prSet presAssocID="{192D4069-BD2E-4B2E-B193-B9A4E7EFD2AB}" presName="text0" presStyleLbl="node1" presStyleIdx="2" presStyleCnt="4" custRadScaleRad="119765" custRadScaleInc="-7327">
        <dgm:presLayoutVars>
          <dgm:bulletEnabled val="1"/>
        </dgm:presLayoutVars>
      </dgm:prSet>
      <dgm:spPr/>
    </dgm:pt>
    <dgm:pt modelId="{571D8DAB-81F6-46B7-BFBD-49DFF8E12EAE}" type="pres">
      <dgm:prSet presAssocID="{D7FBF305-28C4-46AE-AFC1-77F758AB9D21}" presName="Name56" presStyleLbl="parChTrans1D2" presStyleIdx="2" presStyleCnt="3"/>
      <dgm:spPr/>
    </dgm:pt>
    <dgm:pt modelId="{B1051C05-D95D-41CC-AC9F-3E4FBEBDF2A3}" type="pres">
      <dgm:prSet presAssocID="{AB6CD3B6-59B0-4744-AA62-DBC89224700F}" presName="text0" presStyleLbl="node1" presStyleIdx="3" presStyleCnt="4" custRadScaleRad="116267" custRadScaleInc="2756">
        <dgm:presLayoutVars>
          <dgm:bulletEnabled val="1"/>
        </dgm:presLayoutVars>
      </dgm:prSet>
      <dgm:spPr/>
    </dgm:pt>
  </dgm:ptLst>
  <dgm:cxnLst>
    <dgm:cxn modelId="{287EC917-DF25-4AA1-91F7-55A16BD7DE71}" srcId="{43621B10-9559-4A57-BD50-F36B0A226E69}" destId="{8F397558-8DC3-45C6-94FA-040582C320B0}" srcOrd="0" destOrd="0" parTransId="{B399B153-D5E5-42E6-8097-9FC04D428EEF}" sibTransId="{6A9460B9-79CC-42E9-9F03-21AB94A76FED}"/>
    <dgm:cxn modelId="{E02EF025-32A1-4A84-A993-4381E85EAD7A}" type="presOf" srcId="{43621B10-9559-4A57-BD50-F36B0A226E69}" destId="{9FB51411-9B3E-487B-A9F5-2F12D19F15C4}" srcOrd="0" destOrd="0" presId="urn:microsoft.com/office/officeart/2008/layout/RadialCluster"/>
    <dgm:cxn modelId="{273A7027-AFBD-4773-86B6-DBF3196EEC10}" type="presOf" srcId="{192D4069-BD2E-4B2E-B193-B9A4E7EFD2AB}" destId="{EA4188DF-1C65-4AB9-B9D1-F78D8E18D730}" srcOrd="0" destOrd="0" presId="urn:microsoft.com/office/officeart/2008/layout/RadialCluster"/>
    <dgm:cxn modelId="{5159D132-D0E3-480C-96BF-15EB8D0E0914}" type="presOf" srcId="{AB6CD3B6-59B0-4744-AA62-DBC89224700F}" destId="{B1051C05-D95D-41CC-AC9F-3E4FBEBDF2A3}" srcOrd="0" destOrd="0" presId="urn:microsoft.com/office/officeart/2008/layout/RadialCluster"/>
    <dgm:cxn modelId="{D820D239-CBD0-4619-BF6B-598D42581227}" type="presOf" srcId="{8F397558-8DC3-45C6-94FA-040582C320B0}" destId="{9A52538D-E711-4762-8214-6FA8A1FC29A1}" srcOrd="0" destOrd="0" presId="urn:microsoft.com/office/officeart/2008/layout/RadialCluster"/>
    <dgm:cxn modelId="{CC69DE39-CC5B-4867-A193-B55D56DB7DB8}" type="presOf" srcId="{D7FBF305-28C4-46AE-AFC1-77F758AB9D21}" destId="{571D8DAB-81F6-46B7-BFBD-49DFF8E12EAE}" srcOrd="0" destOrd="0" presId="urn:microsoft.com/office/officeart/2008/layout/RadialCluster"/>
    <dgm:cxn modelId="{42054973-6FC6-4736-8375-1E4AC98F86FF}" type="presOf" srcId="{317DA448-A016-4ADD-96FC-ECC8D6D43958}" destId="{B390077F-52D7-4B4F-998E-44026AE44DD8}" srcOrd="0" destOrd="0" presId="urn:microsoft.com/office/officeart/2008/layout/RadialCluster"/>
    <dgm:cxn modelId="{03DF3C78-1A58-4F92-9A92-1EA662FCAFBC}" type="presOf" srcId="{91C1D55E-9060-4FF6-A165-42474854C02F}" destId="{E47EFC1A-F80A-467D-ACEA-BA84C776CE09}" srcOrd="0" destOrd="0" presId="urn:microsoft.com/office/officeart/2008/layout/RadialCluster"/>
    <dgm:cxn modelId="{B35A818C-2F0C-44DB-B131-E9CBEA06ABAE}" type="presOf" srcId="{B399B153-D5E5-42E6-8097-9FC04D428EEF}" destId="{722915EB-B241-4B1F-A26E-6A1FD02FE2A9}" srcOrd="0" destOrd="0" presId="urn:microsoft.com/office/officeart/2008/layout/RadialCluster"/>
    <dgm:cxn modelId="{F15D859B-8BA8-4430-9DE9-3408E2DA4D56}" srcId="{43621B10-9559-4A57-BD50-F36B0A226E69}" destId="{AB6CD3B6-59B0-4744-AA62-DBC89224700F}" srcOrd="2" destOrd="0" parTransId="{D7FBF305-28C4-46AE-AFC1-77F758AB9D21}" sibTransId="{504448D0-A06B-4CD7-8D85-D7D78BBADF84}"/>
    <dgm:cxn modelId="{15B5CD9E-2F7F-42C5-A384-6027C90689D9}" srcId="{43621B10-9559-4A57-BD50-F36B0A226E69}" destId="{192D4069-BD2E-4B2E-B193-B9A4E7EFD2AB}" srcOrd="1" destOrd="0" parTransId="{317DA448-A016-4ADD-96FC-ECC8D6D43958}" sibTransId="{CA23F4DB-94F7-4B2C-915F-7661FAAC6E84}"/>
    <dgm:cxn modelId="{EC5775B0-E83F-4768-9ED6-37D05958197D}" srcId="{91C1D55E-9060-4FF6-A165-42474854C02F}" destId="{43621B10-9559-4A57-BD50-F36B0A226E69}" srcOrd="0" destOrd="0" parTransId="{5A38604E-8DDA-403A-A92B-CC2DAAF060FA}" sibTransId="{B16CA4E2-32D8-4EB0-BB82-F4EEA3231B45}"/>
    <dgm:cxn modelId="{CD2245B2-EE9B-4CC8-A80C-F742D8F9C7FD}" type="presParOf" srcId="{E47EFC1A-F80A-467D-ACEA-BA84C776CE09}" destId="{C1B27440-7182-4DF1-801F-B0F07CF89832}" srcOrd="0" destOrd="0" presId="urn:microsoft.com/office/officeart/2008/layout/RadialCluster"/>
    <dgm:cxn modelId="{EDFB399D-8463-4663-AE1E-B8CB9D2F8F0C}" type="presParOf" srcId="{C1B27440-7182-4DF1-801F-B0F07CF89832}" destId="{9FB51411-9B3E-487B-A9F5-2F12D19F15C4}" srcOrd="0" destOrd="0" presId="urn:microsoft.com/office/officeart/2008/layout/RadialCluster"/>
    <dgm:cxn modelId="{3AEB1073-C3EC-43D9-8096-B9586874623D}" type="presParOf" srcId="{C1B27440-7182-4DF1-801F-B0F07CF89832}" destId="{722915EB-B241-4B1F-A26E-6A1FD02FE2A9}" srcOrd="1" destOrd="0" presId="urn:microsoft.com/office/officeart/2008/layout/RadialCluster"/>
    <dgm:cxn modelId="{62807B3C-B681-4A93-B1E1-7A6CEDFC8F40}" type="presParOf" srcId="{C1B27440-7182-4DF1-801F-B0F07CF89832}" destId="{9A52538D-E711-4762-8214-6FA8A1FC29A1}" srcOrd="2" destOrd="0" presId="urn:microsoft.com/office/officeart/2008/layout/RadialCluster"/>
    <dgm:cxn modelId="{8B7BCAA1-23D6-4F1F-8FA9-327610D81629}" type="presParOf" srcId="{C1B27440-7182-4DF1-801F-B0F07CF89832}" destId="{B390077F-52D7-4B4F-998E-44026AE44DD8}" srcOrd="3" destOrd="0" presId="urn:microsoft.com/office/officeart/2008/layout/RadialCluster"/>
    <dgm:cxn modelId="{2294CC38-1462-4816-ACB6-B458E2655EBE}" type="presParOf" srcId="{C1B27440-7182-4DF1-801F-B0F07CF89832}" destId="{EA4188DF-1C65-4AB9-B9D1-F78D8E18D730}" srcOrd="4" destOrd="0" presId="urn:microsoft.com/office/officeart/2008/layout/RadialCluster"/>
    <dgm:cxn modelId="{2B9B3E50-786C-4C21-8882-7B1ECE8D3B42}" type="presParOf" srcId="{C1B27440-7182-4DF1-801F-B0F07CF89832}" destId="{571D8DAB-81F6-46B7-BFBD-49DFF8E12EAE}" srcOrd="5" destOrd="0" presId="urn:microsoft.com/office/officeart/2008/layout/RadialCluster"/>
    <dgm:cxn modelId="{88A05000-D29F-45E4-9EE9-4750E4E316D3}" type="presParOf" srcId="{C1B27440-7182-4DF1-801F-B0F07CF89832}" destId="{B1051C05-D95D-41CC-AC9F-3E4FBEBDF2A3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4D9EB5-9AE6-4056-B022-F487376FE140}" type="doc">
      <dgm:prSet loTypeId="urn:microsoft.com/office/officeart/2005/8/layout/arrow3" loCatId="relationship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6985A0F-A304-47CF-BDEA-16756D688A39}">
      <dgm:prSet phldrT="[텍스트]"/>
      <dgm:spPr/>
      <dgm:t>
        <a:bodyPr/>
        <a:lstStyle/>
        <a:p>
          <a:pPr latinLnBrk="1"/>
          <a:r>
            <a:rPr lang="en-US" altLang="ko-KR" b="1" dirty="0"/>
            <a:t>2020 </a:t>
          </a:r>
          <a:r>
            <a:rPr lang="ko-KR" altLang="en-US" b="1" dirty="0"/>
            <a:t>봄학기</a:t>
          </a:r>
          <a:endParaRPr lang="en-US" altLang="ko-KR" b="1" dirty="0"/>
        </a:p>
        <a:p>
          <a:pPr latinLnBrk="1"/>
          <a:r>
            <a:rPr lang="en-US" altLang="ko-KR" dirty="0"/>
            <a:t>(</a:t>
          </a:r>
          <a:r>
            <a:rPr lang="ko-KR" altLang="en-US" dirty="0">
              <a:solidFill>
                <a:srgbClr val="0070C0"/>
              </a:solidFill>
            </a:rPr>
            <a:t>동영상 강의</a:t>
          </a:r>
          <a:r>
            <a:rPr lang="ko-KR" altLang="en-US" dirty="0"/>
            <a:t>가 가장 많음</a:t>
          </a:r>
          <a:r>
            <a:rPr lang="en-US" altLang="ko-KR" dirty="0"/>
            <a:t>)</a:t>
          </a:r>
          <a:endParaRPr lang="ko-KR" altLang="en-US" dirty="0"/>
        </a:p>
      </dgm:t>
    </dgm:pt>
    <dgm:pt modelId="{50B8A27F-2657-4DD1-ACFA-EE1FE35B0671}" type="parTrans" cxnId="{7FA12FEF-51B4-4C6B-BE27-474BE1D9303E}">
      <dgm:prSet/>
      <dgm:spPr/>
      <dgm:t>
        <a:bodyPr/>
        <a:lstStyle/>
        <a:p>
          <a:pPr latinLnBrk="1"/>
          <a:endParaRPr lang="ko-KR" altLang="en-US"/>
        </a:p>
      </dgm:t>
    </dgm:pt>
    <dgm:pt modelId="{A416AB08-12C4-4234-B9A2-73E0055CD37E}" type="sibTrans" cxnId="{7FA12FEF-51B4-4C6B-BE27-474BE1D9303E}">
      <dgm:prSet/>
      <dgm:spPr/>
      <dgm:t>
        <a:bodyPr/>
        <a:lstStyle/>
        <a:p>
          <a:pPr latinLnBrk="1"/>
          <a:endParaRPr lang="ko-KR" altLang="en-US"/>
        </a:p>
      </dgm:t>
    </dgm:pt>
    <dgm:pt modelId="{977B4295-B8C6-429F-AB27-0879CA7A1A71}">
      <dgm:prSet phldrT="[텍스트]"/>
      <dgm:spPr/>
      <dgm:t>
        <a:bodyPr/>
        <a:lstStyle/>
        <a:p>
          <a:pPr latinLnBrk="1"/>
          <a:r>
            <a:rPr lang="en-US" altLang="ko-KR" b="1" dirty="0"/>
            <a:t>2020 </a:t>
          </a:r>
          <a:r>
            <a:rPr lang="ko-KR" altLang="en-US" b="1" dirty="0"/>
            <a:t>가을 학기</a:t>
          </a:r>
          <a:endParaRPr lang="en-US" altLang="ko-KR" b="1" dirty="0"/>
        </a:p>
        <a:p>
          <a:pPr latinLnBrk="1"/>
          <a:r>
            <a:rPr lang="en-US" altLang="ko-KR" dirty="0"/>
            <a:t>(</a:t>
          </a:r>
          <a:r>
            <a:rPr lang="ko-KR" altLang="en-US" dirty="0">
              <a:solidFill>
                <a:srgbClr val="FF0000"/>
              </a:solidFill>
            </a:rPr>
            <a:t>실시간 수업</a:t>
          </a:r>
          <a:r>
            <a:rPr lang="ko-KR" altLang="en-US" dirty="0"/>
            <a:t>에 대한 요구 커짐</a:t>
          </a:r>
          <a:r>
            <a:rPr lang="en-US" altLang="ko-KR" dirty="0"/>
            <a:t>)</a:t>
          </a:r>
          <a:endParaRPr lang="ko-KR" altLang="en-US" dirty="0"/>
        </a:p>
      </dgm:t>
    </dgm:pt>
    <dgm:pt modelId="{767A850A-A2C1-4A55-A431-0AA610BF6652}" type="parTrans" cxnId="{6306FCE8-DA2D-4667-80E1-2450A0466308}">
      <dgm:prSet/>
      <dgm:spPr/>
      <dgm:t>
        <a:bodyPr/>
        <a:lstStyle/>
        <a:p>
          <a:pPr latinLnBrk="1"/>
          <a:endParaRPr lang="ko-KR" altLang="en-US"/>
        </a:p>
      </dgm:t>
    </dgm:pt>
    <dgm:pt modelId="{998FA115-87E3-496A-AB67-21BBCB5E0DFB}" type="sibTrans" cxnId="{6306FCE8-DA2D-4667-80E1-2450A0466308}">
      <dgm:prSet/>
      <dgm:spPr/>
      <dgm:t>
        <a:bodyPr/>
        <a:lstStyle/>
        <a:p>
          <a:pPr latinLnBrk="1"/>
          <a:endParaRPr lang="ko-KR" altLang="en-US"/>
        </a:p>
      </dgm:t>
    </dgm:pt>
    <dgm:pt modelId="{B4FF8265-52DB-4F7E-805A-44F7141203E5}" type="pres">
      <dgm:prSet presAssocID="{3B4D9EB5-9AE6-4056-B022-F487376FE140}" presName="compositeShape" presStyleCnt="0">
        <dgm:presLayoutVars>
          <dgm:chMax val="2"/>
          <dgm:dir/>
          <dgm:resizeHandles val="exact"/>
        </dgm:presLayoutVars>
      </dgm:prSet>
      <dgm:spPr/>
    </dgm:pt>
    <dgm:pt modelId="{09ED03E5-2CF7-4F8F-A162-AA3B69C8823C}" type="pres">
      <dgm:prSet presAssocID="{3B4D9EB5-9AE6-4056-B022-F487376FE140}" presName="divider" presStyleLbl="fgShp" presStyleIdx="0" presStyleCnt="1"/>
      <dgm:spPr/>
    </dgm:pt>
    <dgm:pt modelId="{A05E28EF-80AC-443D-9355-9944D321513C}" type="pres">
      <dgm:prSet presAssocID="{06985A0F-A304-47CF-BDEA-16756D688A39}" presName="downArrow" presStyleLbl="node1" presStyleIdx="0" presStyleCnt="2"/>
      <dgm:spPr/>
    </dgm:pt>
    <dgm:pt modelId="{94876D96-3C2E-44B1-B913-429017C85C46}" type="pres">
      <dgm:prSet presAssocID="{06985A0F-A304-47CF-BDEA-16756D688A39}" presName="downArrowText" presStyleLbl="revTx" presStyleIdx="0" presStyleCnt="2" custScaleX="154684">
        <dgm:presLayoutVars>
          <dgm:bulletEnabled val="1"/>
        </dgm:presLayoutVars>
      </dgm:prSet>
      <dgm:spPr/>
    </dgm:pt>
    <dgm:pt modelId="{922C5861-49BC-4631-997C-0F48FFA23C5D}" type="pres">
      <dgm:prSet presAssocID="{977B4295-B8C6-429F-AB27-0879CA7A1A71}" presName="upArrow" presStyleLbl="node1" presStyleIdx="1" presStyleCnt="2"/>
      <dgm:spPr/>
    </dgm:pt>
    <dgm:pt modelId="{E4B9A9ED-76D2-4A93-B41F-2EF70718BEE2}" type="pres">
      <dgm:prSet presAssocID="{977B4295-B8C6-429F-AB27-0879CA7A1A71}" presName="upArrowText" presStyleLbl="revTx" presStyleIdx="1" presStyleCnt="2" custScaleX="165621">
        <dgm:presLayoutVars>
          <dgm:bulletEnabled val="1"/>
        </dgm:presLayoutVars>
      </dgm:prSet>
      <dgm:spPr/>
    </dgm:pt>
  </dgm:ptLst>
  <dgm:cxnLst>
    <dgm:cxn modelId="{23F8B30C-C0B1-467C-B65F-C04C12AD13D0}" type="presOf" srcId="{3B4D9EB5-9AE6-4056-B022-F487376FE140}" destId="{B4FF8265-52DB-4F7E-805A-44F7141203E5}" srcOrd="0" destOrd="0" presId="urn:microsoft.com/office/officeart/2005/8/layout/arrow3"/>
    <dgm:cxn modelId="{DA742519-AABD-4321-BEE0-E475B0B105C5}" type="presOf" srcId="{06985A0F-A304-47CF-BDEA-16756D688A39}" destId="{94876D96-3C2E-44B1-B913-429017C85C46}" srcOrd="0" destOrd="0" presId="urn:microsoft.com/office/officeart/2005/8/layout/arrow3"/>
    <dgm:cxn modelId="{8E49F5A6-EF9B-4A42-894F-AB31BA547C2E}" type="presOf" srcId="{977B4295-B8C6-429F-AB27-0879CA7A1A71}" destId="{E4B9A9ED-76D2-4A93-B41F-2EF70718BEE2}" srcOrd="0" destOrd="0" presId="urn:microsoft.com/office/officeart/2005/8/layout/arrow3"/>
    <dgm:cxn modelId="{6306FCE8-DA2D-4667-80E1-2450A0466308}" srcId="{3B4D9EB5-9AE6-4056-B022-F487376FE140}" destId="{977B4295-B8C6-429F-AB27-0879CA7A1A71}" srcOrd="1" destOrd="0" parTransId="{767A850A-A2C1-4A55-A431-0AA610BF6652}" sibTransId="{998FA115-87E3-496A-AB67-21BBCB5E0DFB}"/>
    <dgm:cxn modelId="{7FA12FEF-51B4-4C6B-BE27-474BE1D9303E}" srcId="{3B4D9EB5-9AE6-4056-B022-F487376FE140}" destId="{06985A0F-A304-47CF-BDEA-16756D688A39}" srcOrd="0" destOrd="0" parTransId="{50B8A27F-2657-4DD1-ACFA-EE1FE35B0671}" sibTransId="{A416AB08-12C4-4234-B9A2-73E0055CD37E}"/>
    <dgm:cxn modelId="{A2B92C6B-776A-4745-8250-71F1FFBAE815}" type="presParOf" srcId="{B4FF8265-52DB-4F7E-805A-44F7141203E5}" destId="{09ED03E5-2CF7-4F8F-A162-AA3B69C8823C}" srcOrd="0" destOrd="0" presId="urn:microsoft.com/office/officeart/2005/8/layout/arrow3"/>
    <dgm:cxn modelId="{46D801A1-358E-404C-A587-841DD25AAE86}" type="presParOf" srcId="{B4FF8265-52DB-4F7E-805A-44F7141203E5}" destId="{A05E28EF-80AC-443D-9355-9944D321513C}" srcOrd="1" destOrd="0" presId="urn:microsoft.com/office/officeart/2005/8/layout/arrow3"/>
    <dgm:cxn modelId="{D5D07295-1946-490D-8E03-0874D47E6897}" type="presParOf" srcId="{B4FF8265-52DB-4F7E-805A-44F7141203E5}" destId="{94876D96-3C2E-44B1-B913-429017C85C46}" srcOrd="2" destOrd="0" presId="urn:microsoft.com/office/officeart/2005/8/layout/arrow3"/>
    <dgm:cxn modelId="{E1BCA9BA-B1DC-45BF-960C-3F5362E53CC6}" type="presParOf" srcId="{B4FF8265-52DB-4F7E-805A-44F7141203E5}" destId="{922C5861-49BC-4631-997C-0F48FFA23C5D}" srcOrd="3" destOrd="0" presId="urn:microsoft.com/office/officeart/2005/8/layout/arrow3"/>
    <dgm:cxn modelId="{49B676E6-593F-4AA1-AD4C-95EEEFB7A604}" type="presParOf" srcId="{B4FF8265-52DB-4F7E-805A-44F7141203E5}" destId="{E4B9A9ED-76D2-4A93-B41F-2EF70718BEE2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F2940E-F857-4C0F-855E-F6EDEA5EBA64}" type="doc">
      <dgm:prSet loTypeId="urn:microsoft.com/office/officeart/2005/8/layout/equation1" loCatId="relationship" qsTypeId="urn:microsoft.com/office/officeart/2005/8/quickstyle/simple1" qsCatId="simple" csTypeId="urn:microsoft.com/office/officeart/2005/8/colors/accent1_2" csCatId="accent1" phldr="1"/>
      <dgm:spPr/>
    </dgm:pt>
    <dgm:pt modelId="{F0C6AC57-3327-4D8F-B4B8-A829563E2FED}">
      <dgm:prSet phldrT="[텍스트]"/>
      <dgm:spPr/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</a:rPr>
            <a:t>사전 </a:t>
          </a:r>
          <a:endParaRPr lang="en-US" altLang="ko-KR" dirty="0">
            <a:solidFill>
              <a:schemeClr val="tx1"/>
            </a:solidFill>
          </a:endParaRPr>
        </a:p>
        <a:p>
          <a:pPr latinLnBrk="1"/>
          <a:r>
            <a:rPr lang="ko-KR" altLang="en-US" dirty="0">
              <a:solidFill>
                <a:schemeClr val="tx1"/>
              </a:solidFill>
            </a:rPr>
            <a:t>온라인 </a:t>
          </a:r>
          <a:endParaRPr lang="en-US" altLang="ko-KR" dirty="0">
            <a:solidFill>
              <a:schemeClr val="tx1"/>
            </a:solidFill>
          </a:endParaRPr>
        </a:p>
        <a:p>
          <a:pPr latinLnBrk="1"/>
          <a:r>
            <a:rPr lang="ko-KR" altLang="en-US" dirty="0">
              <a:solidFill>
                <a:schemeClr val="tx1"/>
              </a:solidFill>
            </a:rPr>
            <a:t>예습 학습</a:t>
          </a:r>
        </a:p>
      </dgm:t>
    </dgm:pt>
    <dgm:pt modelId="{19F316A9-96C7-4E9F-9396-F6B66B05032E}" type="parTrans" cxnId="{B53DB0AA-F2BF-4E1F-97F4-649050CC80AB}">
      <dgm:prSet/>
      <dgm:spPr/>
      <dgm:t>
        <a:bodyPr/>
        <a:lstStyle/>
        <a:p>
          <a:pPr latinLnBrk="1"/>
          <a:endParaRPr lang="ko-KR" altLang="en-US"/>
        </a:p>
      </dgm:t>
    </dgm:pt>
    <dgm:pt modelId="{99AFCB0C-9C1D-42E8-A8D6-6B4866DEEFDD}" type="sibTrans" cxnId="{B53DB0AA-F2BF-4E1F-97F4-649050CC80AB}">
      <dgm:prSet/>
      <dgm:spPr/>
      <dgm:t>
        <a:bodyPr/>
        <a:lstStyle/>
        <a:p>
          <a:pPr latinLnBrk="1"/>
          <a:endParaRPr lang="ko-KR" altLang="en-US"/>
        </a:p>
      </dgm:t>
    </dgm:pt>
    <dgm:pt modelId="{202E395F-A93B-4C70-BEE3-DEA5A0613F8D}">
      <dgm:prSet phldrT="[텍스트]"/>
      <dgm:spPr/>
      <dgm:t>
        <a:bodyPr/>
        <a:lstStyle/>
        <a:p>
          <a:pPr latinLnBrk="1"/>
          <a:r>
            <a:rPr lang="ko-KR" altLang="en-US" dirty="0">
              <a:solidFill>
                <a:schemeClr val="tx1"/>
              </a:solidFill>
            </a:rPr>
            <a:t>본 수업</a:t>
          </a:r>
          <a:endParaRPr lang="en-US" altLang="ko-KR" dirty="0">
            <a:solidFill>
              <a:schemeClr val="tx1"/>
            </a:solidFill>
          </a:endParaRPr>
        </a:p>
      </dgm:t>
    </dgm:pt>
    <dgm:pt modelId="{452E45D6-1A99-41D9-9B8F-1558A9901287}" type="parTrans" cxnId="{593E048E-F207-4CC0-A16E-5C594CD5E9EA}">
      <dgm:prSet/>
      <dgm:spPr/>
      <dgm:t>
        <a:bodyPr/>
        <a:lstStyle/>
        <a:p>
          <a:pPr latinLnBrk="1"/>
          <a:endParaRPr lang="ko-KR" altLang="en-US"/>
        </a:p>
      </dgm:t>
    </dgm:pt>
    <dgm:pt modelId="{BE416AD8-E5E2-410B-915C-D180BDE31E11}" type="sibTrans" cxnId="{593E048E-F207-4CC0-A16E-5C594CD5E9EA}">
      <dgm:prSet/>
      <dgm:spPr/>
      <dgm:t>
        <a:bodyPr/>
        <a:lstStyle/>
        <a:p>
          <a:pPr latinLnBrk="1"/>
          <a:endParaRPr lang="ko-KR" altLang="en-US"/>
        </a:p>
      </dgm:t>
    </dgm:pt>
    <dgm:pt modelId="{9BABE50B-895C-435A-815B-61F24BC94EDD}">
      <dgm:prSet phldrT="[텍스트]"/>
      <dgm:spPr/>
      <dgm:t>
        <a:bodyPr/>
        <a:lstStyle/>
        <a:p>
          <a:pPr latinLnBrk="1"/>
          <a:r>
            <a:rPr lang="en-US" altLang="ko-KR" dirty="0">
              <a:solidFill>
                <a:schemeClr val="tx1"/>
              </a:solidFill>
            </a:rPr>
            <a:t>Flipped Learning</a:t>
          </a:r>
          <a:endParaRPr lang="ko-KR" altLang="en-US" dirty="0">
            <a:solidFill>
              <a:schemeClr val="tx1"/>
            </a:solidFill>
          </a:endParaRPr>
        </a:p>
      </dgm:t>
    </dgm:pt>
    <dgm:pt modelId="{B126F054-0760-4251-A6D3-F99060256F4D}" type="parTrans" cxnId="{56CC0DD1-92C6-4BB0-A8B2-A73E7C492607}">
      <dgm:prSet/>
      <dgm:spPr/>
      <dgm:t>
        <a:bodyPr/>
        <a:lstStyle/>
        <a:p>
          <a:pPr latinLnBrk="1"/>
          <a:endParaRPr lang="ko-KR" altLang="en-US"/>
        </a:p>
      </dgm:t>
    </dgm:pt>
    <dgm:pt modelId="{A265EE8F-282C-402A-982A-78B90520088F}" type="sibTrans" cxnId="{56CC0DD1-92C6-4BB0-A8B2-A73E7C492607}">
      <dgm:prSet/>
      <dgm:spPr/>
      <dgm:t>
        <a:bodyPr/>
        <a:lstStyle/>
        <a:p>
          <a:pPr latinLnBrk="1"/>
          <a:endParaRPr lang="ko-KR" altLang="en-US"/>
        </a:p>
      </dgm:t>
    </dgm:pt>
    <dgm:pt modelId="{F5E38B45-DE14-429F-B2DF-5F193BBCDF9C}" type="pres">
      <dgm:prSet presAssocID="{BFF2940E-F857-4C0F-855E-F6EDEA5EBA64}" presName="linearFlow" presStyleCnt="0">
        <dgm:presLayoutVars>
          <dgm:dir/>
          <dgm:resizeHandles val="exact"/>
        </dgm:presLayoutVars>
      </dgm:prSet>
      <dgm:spPr/>
    </dgm:pt>
    <dgm:pt modelId="{EDA813D1-E1C4-496E-AE18-940F3E2C6388}" type="pres">
      <dgm:prSet presAssocID="{F0C6AC57-3327-4D8F-B4B8-A829563E2FED}" presName="node" presStyleLbl="node1" presStyleIdx="0" presStyleCnt="3">
        <dgm:presLayoutVars>
          <dgm:bulletEnabled val="1"/>
        </dgm:presLayoutVars>
      </dgm:prSet>
      <dgm:spPr/>
    </dgm:pt>
    <dgm:pt modelId="{4DC705B1-C916-4A9A-9F78-57A2D7471C90}" type="pres">
      <dgm:prSet presAssocID="{99AFCB0C-9C1D-42E8-A8D6-6B4866DEEFDD}" presName="spacerL" presStyleCnt="0"/>
      <dgm:spPr/>
    </dgm:pt>
    <dgm:pt modelId="{14105E39-E658-4397-B998-112E816418A3}" type="pres">
      <dgm:prSet presAssocID="{99AFCB0C-9C1D-42E8-A8D6-6B4866DEEFDD}" presName="sibTrans" presStyleLbl="sibTrans2D1" presStyleIdx="0" presStyleCnt="2"/>
      <dgm:spPr/>
    </dgm:pt>
    <dgm:pt modelId="{E83D1803-5569-47B8-9A69-8E5833E90910}" type="pres">
      <dgm:prSet presAssocID="{99AFCB0C-9C1D-42E8-A8D6-6B4866DEEFDD}" presName="spacerR" presStyleCnt="0"/>
      <dgm:spPr/>
    </dgm:pt>
    <dgm:pt modelId="{31786737-B4A4-4DDE-9313-0DADD045A315}" type="pres">
      <dgm:prSet presAssocID="{202E395F-A93B-4C70-BEE3-DEA5A0613F8D}" presName="node" presStyleLbl="node1" presStyleIdx="1" presStyleCnt="3">
        <dgm:presLayoutVars>
          <dgm:bulletEnabled val="1"/>
        </dgm:presLayoutVars>
      </dgm:prSet>
      <dgm:spPr/>
    </dgm:pt>
    <dgm:pt modelId="{4DE2E48D-FE93-4B6F-86B9-DFA65273F0C5}" type="pres">
      <dgm:prSet presAssocID="{BE416AD8-E5E2-410B-915C-D180BDE31E11}" presName="spacerL" presStyleCnt="0"/>
      <dgm:spPr/>
    </dgm:pt>
    <dgm:pt modelId="{209D933A-6FCE-41AE-95FA-086D277B786F}" type="pres">
      <dgm:prSet presAssocID="{BE416AD8-E5E2-410B-915C-D180BDE31E11}" presName="sibTrans" presStyleLbl="sibTrans2D1" presStyleIdx="1" presStyleCnt="2"/>
      <dgm:spPr/>
    </dgm:pt>
    <dgm:pt modelId="{68DF05E6-26E3-400C-BC0E-3085ACC7998C}" type="pres">
      <dgm:prSet presAssocID="{BE416AD8-E5E2-410B-915C-D180BDE31E11}" presName="spacerR" presStyleCnt="0"/>
      <dgm:spPr/>
    </dgm:pt>
    <dgm:pt modelId="{48A3DF39-2176-4479-A895-57948A0794B5}" type="pres">
      <dgm:prSet presAssocID="{9BABE50B-895C-435A-815B-61F24BC94EDD}" presName="node" presStyleLbl="node1" presStyleIdx="2" presStyleCnt="3">
        <dgm:presLayoutVars>
          <dgm:bulletEnabled val="1"/>
        </dgm:presLayoutVars>
      </dgm:prSet>
      <dgm:spPr/>
    </dgm:pt>
  </dgm:ptLst>
  <dgm:cxnLst>
    <dgm:cxn modelId="{8F37F53F-A219-4B80-8BE2-62488D5F13C2}" type="presOf" srcId="{9BABE50B-895C-435A-815B-61F24BC94EDD}" destId="{48A3DF39-2176-4479-A895-57948A0794B5}" srcOrd="0" destOrd="0" presId="urn:microsoft.com/office/officeart/2005/8/layout/equation1"/>
    <dgm:cxn modelId="{26BD6874-4372-4CC1-B89E-429171C10C5C}" type="presOf" srcId="{BE416AD8-E5E2-410B-915C-D180BDE31E11}" destId="{209D933A-6FCE-41AE-95FA-086D277B786F}" srcOrd="0" destOrd="0" presId="urn:microsoft.com/office/officeart/2005/8/layout/equation1"/>
    <dgm:cxn modelId="{11B6F77C-0DF5-4744-BB75-A8B58A24D239}" type="presOf" srcId="{202E395F-A93B-4C70-BEE3-DEA5A0613F8D}" destId="{31786737-B4A4-4DDE-9313-0DADD045A315}" srcOrd="0" destOrd="0" presId="urn:microsoft.com/office/officeart/2005/8/layout/equation1"/>
    <dgm:cxn modelId="{512C3E86-F181-4BD8-8566-F778E161D385}" type="presOf" srcId="{F0C6AC57-3327-4D8F-B4B8-A829563E2FED}" destId="{EDA813D1-E1C4-496E-AE18-940F3E2C6388}" srcOrd="0" destOrd="0" presId="urn:microsoft.com/office/officeart/2005/8/layout/equation1"/>
    <dgm:cxn modelId="{593E048E-F207-4CC0-A16E-5C594CD5E9EA}" srcId="{BFF2940E-F857-4C0F-855E-F6EDEA5EBA64}" destId="{202E395F-A93B-4C70-BEE3-DEA5A0613F8D}" srcOrd="1" destOrd="0" parTransId="{452E45D6-1A99-41D9-9B8F-1558A9901287}" sibTransId="{BE416AD8-E5E2-410B-915C-D180BDE31E11}"/>
    <dgm:cxn modelId="{5F6F8AA9-0D2D-4ADF-AE4C-F40B52C4106B}" type="presOf" srcId="{99AFCB0C-9C1D-42E8-A8D6-6B4866DEEFDD}" destId="{14105E39-E658-4397-B998-112E816418A3}" srcOrd="0" destOrd="0" presId="urn:microsoft.com/office/officeart/2005/8/layout/equation1"/>
    <dgm:cxn modelId="{B53DB0AA-F2BF-4E1F-97F4-649050CC80AB}" srcId="{BFF2940E-F857-4C0F-855E-F6EDEA5EBA64}" destId="{F0C6AC57-3327-4D8F-B4B8-A829563E2FED}" srcOrd="0" destOrd="0" parTransId="{19F316A9-96C7-4E9F-9396-F6B66B05032E}" sibTransId="{99AFCB0C-9C1D-42E8-A8D6-6B4866DEEFDD}"/>
    <dgm:cxn modelId="{B92D21BE-85D4-42C9-93F7-4D5C30FCB770}" type="presOf" srcId="{BFF2940E-F857-4C0F-855E-F6EDEA5EBA64}" destId="{F5E38B45-DE14-429F-B2DF-5F193BBCDF9C}" srcOrd="0" destOrd="0" presId="urn:microsoft.com/office/officeart/2005/8/layout/equation1"/>
    <dgm:cxn modelId="{56CC0DD1-92C6-4BB0-A8B2-A73E7C492607}" srcId="{BFF2940E-F857-4C0F-855E-F6EDEA5EBA64}" destId="{9BABE50B-895C-435A-815B-61F24BC94EDD}" srcOrd="2" destOrd="0" parTransId="{B126F054-0760-4251-A6D3-F99060256F4D}" sibTransId="{A265EE8F-282C-402A-982A-78B90520088F}"/>
    <dgm:cxn modelId="{8D96A0D6-43E4-40DD-93D3-162E1E2AFB2A}" type="presParOf" srcId="{F5E38B45-DE14-429F-B2DF-5F193BBCDF9C}" destId="{EDA813D1-E1C4-496E-AE18-940F3E2C6388}" srcOrd="0" destOrd="0" presId="urn:microsoft.com/office/officeart/2005/8/layout/equation1"/>
    <dgm:cxn modelId="{846688CC-F311-4CF0-AE1F-FB2D19945BAE}" type="presParOf" srcId="{F5E38B45-DE14-429F-B2DF-5F193BBCDF9C}" destId="{4DC705B1-C916-4A9A-9F78-57A2D7471C90}" srcOrd="1" destOrd="0" presId="urn:microsoft.com/office/officeart/2005/8/layout/equation1"/>
    <dgm:cxn modelId="{0B589103-E856-41A9-A1F0-9C47604371EE}" type="presParOf" srcId="{F5E38B45-DE14-429F-B2DF-5F193BBCDF9C}" destId="{14105E39-E658-4397-B998-112E816418A3}" srcOrd="2" destOrd="0" presId="urn:microsoft.com/office/officeart/2005/8/layout/equation1"/>
    <dgm:cxn modelId="{7FCBD5B4-4B78-4CAC-AE79-36AD315F2D27}" type="presParOf" srcId="{F5E38B45-DE14-429F-B2DF-5F193BBCDF9C}" destId="{E83D1803-5569-47B8-9A69-8E5833E90910}" srcOrd="3" destOrd="0" presId="urn:microsoft.com/office/officeart/2005/8/layout/equation1"/>
    <dgm:cxn modelId="{6325339E-7C5D-4F9E-9641-4BA8F629002D}" type="presParOf" srcId="{F5E38B45-DE14-429F-B2DF-5F193BBCDF9C}" destId="{31786737-B4A4-4DDE-9313-0DADD045A315}" srcOrd="4" destOrd="0" presId="urn:microsoft.com/office/officeart/2005/8/layout/equation1"/>
    <dgm:cxn modelId="{8B6F4006-5F0E-44D5-8488-8B95FA865DC3}" type="presParOf" srcId="{F5E38B45-DE14-429F-B2DF-5F193BBCDF9C}" destId="{4DE2E48D-FE93-4B6F-86B9-DFA65273F0C5}" srcOrd="5" destOrd="0" presId="urn:microsoft.com/office/officeart/2005/8/layout/equation1"/>
    <dgm:cxn modelId="{9E3A64A6-25C5-43AF-8658-FD02BBC38460}" type="presParOf" srcId="{F5E38B45-DE14-429F-B2DF-5F193BBCDF9C}" destId="{209D933A-6FCE-41AE-95FA-086D277B786F}" srcOrd="6" destOrd="0" presId="urn:microsoft.com/office/officeart/2005/8/layout/equation1"/>
    <dgm:cxn modelId="{0A9A6361-869A-4AB5-AF0F-5082437C909D}" type="presParOf" srcId="{F5E38B45-DE14-429F-B2DF-5F193BBCDF9C}" destId="{68DF05E6-26E3-400C-BC0E-3085ACC7998C}" srcOrd="7" destOrd="0" presId="urn:microsoft.com/office/officeart/2005/8/layout/equation1"/>
    <dgm:cxn modelId="{14A99567-C636-4983-B6F2-19487A78F8FC}" type="presParOf" srcId="{F5E38B45-DE14-429F-B2DF-5F193BBCDF9C}" destId="{48A3DF39-2176-4479-A895-57948A0794B5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457457F-3DB7-4CFF-9E9E-947E0F88387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41970AF-F73A-416C-9989-279453C55B28}">
      <dgm:prSet phldrT="[텍스트]"/>
      <dgm:spPr/>
      <dgm:t>
        <a:bodyPr/>
        <a:lstStyle/>
        <a:p>
          <a:pPr latinLnBrk="1"/>
          <a:r>
            <a:rPr lang="ko-KR" altLang="en-US" b="1" dirty="0">
              <a:solidFill>
                <a:srgbClr val="FFFF00"/>
              </a:solidFill>
            </a:rPr>
            <a:t>사전학습</a:t>
          </a:r>
          <a:endParaRPr lang="en-US" altLang="ko-KR" b="1" dirty="0">
            <a:solidFill>
              <a:srgbClr val="FFFF00"/>
            </a:solidFill>
          </a:endParaRPr>
        </a:p>
        <a:p>
          <a:pPr latinLnBrk="1"/>
          <a:r>
            <a:rPr lang="ko-KR" altLang="en-US" dirty="0"/>
            <a:t>온라인 강의</a:t>
          </a:r>
          <a:endParaRPr lang="en-US" altLang="ko-KR" dirty="0"/>
        </a:p>
        <a:p>
          <a:pPr latinLnBrk="1"/>
          <a:r>
            <a:rPr lang="en-US" altLang="ko-KR" dirty="0"/>
            <a:t>&amp; </a:t>
          </a:r>
          <a:r>
            <a:rPr lang="ko-KR" altLang="en-US" dirty="0"/>
            <a:t>과제제시 </a:t>
          </a:r>
        </a:p>
      </dgm:t>
    </dgm:pt>
    <dgm:pt modelId="{8A809B1E-5F1D-40F3-A522-2B820821CB46}" type="parTrans" cxnId="{E742528B-AB81-4BF9-A1F5-162E77FD8C97}">
      <dgm:prSet/>
      <dgm:spPr/>
      <dgm:t>
        <a:bodyPr/>
        <a:lstStyle/>
        <a:p>
          <a:pPr latinLnBrk="1"/>
          <a:endParaRPr lang="ko-KR" altLang="en-US"/>
        </a:p>
      </dgm:t>
    </dgm:pt>
    <dgm:pt modelId="{859281CD-8AAC-412B-804D-35B72949D83C}" type="sibTrans" cxnId="{E742528B-AB81-4BF9-A1F5-162E77FD8C97}">
      <dgm:prSet/>
      <dgm:spPr/>
      <dgm:t>
        <a:bodyPr/>
        <a:lstStyle/>
        <a:p>
          <a:pPr latinLnBrk="1"/>
          <a:endParaRPr lang="ko-KR" altLang="en-US"/>
        </a:p>
      </dgm:t>
    </dgm:pt>
    <dgm:pt modelId="{19781099-373D-4408-ADA0-763677B72A9B}">
      <dgm:prSet phldrT="[텍스트]"/>
      <dgm:spPr/>
      <dgm:t>
        <a:bodyPr/>
        <a:lstStyle/>
        <a:p>
          <a:pPr latinLnBrk="1"/>
          <a:r>
            <a:rPr lang="ko-KR" altLang="en-US" b="1" dirty="0">
              <a:solidFill>
                <a:srgbClr val="FFFF00"/>
              </a:solidFill>
            </a:rPr>
            <a:t>본 학습</a:t>
          </a:r>
          <a:endParaRPr lang="en-US" altLang="ko-KR" b="1" dirty="0">
            <a:solidFill>
              <a:srgbClr val="FFFF00"/>
            </a:solidFill>
          </a:endParaRPr>
        </a:p>
        <a:p>
          <a:pPr latinLnBrk="1"/>
          <a:r>
            <a:rPr lang="ko-KR" altLang="en-US" dirty="0"/>
            <a:t>그룹별 과제해결 </a:t>
          </a:r>
          <a:endParaRPr lang="en-US" altLang="ko-KR" dirty="0"/>
        </a:p>
        <a:p>
          <a:pPr latinLnBrk="1"/>
          <a:r>
            <a:rPr lang="en-US" altLang="ko-KR" dirty="0"/>
            <a:t>&amp; </a:t>
          </a:r>
          <a:r>
            <a:rPr lang="ko-KR" altLang="en-US" dirty="0"/>
            <a:t>피드백</a:t>
          </a:r>
        </a:p>
      </dgm:t>
    </dgm:pt>
    <dgm:pt modelId="{5432B587-31B5-451D-A818-A9EC8827293A}" type="parTrans" cxnId="{C0C85E46-196D-4CAD-87CA-2233CE02DB0A}">
      <dgm:prSet/>
      <dgm:spPr/>
      <dgm:t>
        <a:bodyPr/>
        <a:lstStyle/>
        <a:p>
          <a:pPr latinLnBrk="1"/>
          <a:endParaRPr lang="ko-KR" altLang="en-US"/>
        </a:p>
      </dgm:t>
    </dgm:pt>
    <dgm:pt modelId="{12961EB9-7E84-423A-A307-62EF48436C9F}" type="sibTrans" cxnId="{C0C85E46-196D-4CAD-87CA-2233CE02DB0A}">
      <dgm:prSet/>
      <dgm:spPr/>
      <dgm:t>
        <a:bodyPr/>
        <a:lstStyle/>
        <a:p>
          <a:pPr latinLnBrk="1"/>
          <a:endParaRPr lang="ko-KR" altLang="en-US"/>
        </a:p>
      </dgm:t>
    </dgm:pt>
    <dgm:pt modelId="{035CA9B6-C6EC-42F5-9155-67A8D7D07A94}" type="pres">
      <dgm:prSet presAssocID="{F457457F-3DB7-4CFF-9E9E-947E0F883873}" presName="Name0" presStyleCnt="0">
        <dgm:presLayoutVars>
          <dgm:dir/>
          <dgm:resizeHandles val="exact"/>
        </dgm:presLayoutVars>
      </dgm:prSet>
      <dgm:spPr/>
    </dgm:pt>
    <dgm:pt modelId="{72815A63-7492-4A33-AF32-2E46ABA38C38}" type="pres">
      <dgm:prSet presAssocID="{241970AF-F73A-416C-9989-279453C55B28}" presName="node" presStyleLbl="node1" presStyleIdx="0" presStyleCnt="2">
        <dgm:presLayoutVars>
          <dgm:bulletEnabled val="1"/>
        </dgm:presLayoutVars>
      </dgm:prSet>
      <dgm:spPr/>
    </dgm:pt>
    <dgm:pt modelId="{C0290D39-361A-4A0C-9817-2E160159AEF7}" type="pres">
      <dgm:prSet presAssocID="{859281CD-8AAC-412B-804D-35B72949D83C}" presName="sibTrans" presStyleLbl="sibTrans2D1" presStyleIdx="0" presStyleCnt="1"/>
      <dgm:spPr/>
    </dgm:pt>
    <dgm:pt modelId="{4C4052AD-5DF0-41B0-9ED5-C8D89DC4A858}" type="pres">
      <dgm:prSet presAssocID="{859281CD-8AAC-412B-804D-35B72949D83C}" presName="connectorText" presStyleLbl="sibTrans2D1" presStyleIdx="0" presStyleCnt="1"/>
      <dgm:spPr/>
    </dgm:pt>
    <dgm:pt modelId="{EAD7033E-69BD-467A-97E9-670EF678525E}" type="pres">
      <dgm:prSet presAssocID="{19781099-373D-4408-ADA0-763677B72A9B}" presName="node" presStyleLbl="node1" presStyleIdx="1" presStyleCnt="2">
        <dgm:presLayoutVars>
          <dgm:bulletEnabled val="1"/>
        </dgm:presLayoutVars>
      </dgm:prSet>
      <dgm:spPr/>
    </dgm:pt>
  </dgm:ptLst>
  <dgm:cxnLst>
    <dgm:cxn modelId="{C0C85E46-196D-4CAD-87CA-2233CE02DB0A}" srcId="{F457457F-3DB7-4CFF-9E9E-947E0F883873}" destId="{19781099-373D-4408-ADA0-763677B72A9B}" srcOrd="1" destOrd="0" parTransId="{5432B587-31B5-451D-A818-A9EC8827293A}" sibTransId="{12961EB9-7E84-423A-A307-62EF48436C9F}"/>
    <dgm:cxn modelId="{95A9AC6D-63AB-4949-8338-20CE68E8138C}" type="presOf" srcId="{241970AF-F73A-416C-9989-279453C55B28}" destId="{72815A63-7492-4A33-AF32-2E46ABA38C38}" srcOrd="0" destOrd="0" presId="urn:microsoft.com/office/officeart/2005/8/layout/process1"/>
    <dgm:cxn modelId="{E742528B-AB81-4BF9-A1F5-162E77FD8C97}" srcId="{F457457F-3DB7-4CFF-9E9E-947E0F883873}" destId="{241970AF-F73A-416C-9989-279453C55B28}" srcOrd="0" destOrd="0" parTransId="{8A809B1E-5F1D-40F3-A522-2B820821CB46}" sibTransId="{859281CD-8AAC-412B-804D-35B72949D83C}"/>
    <dgm:cxn modelId="{E44F289F-0288-402B-B82B-DC5E3A229C2B}" type="presOf" srcId="{F457457F-3DB7-4CFF-9E9E-947E0F883873}" destId="{035CA9B6-C6EC-42F5-9155-67A8D7D07A94}" srcOrd="0" destOrd="0" presId="urn:microsoft.com/office/officeart/2005/8/layout/process1"/>
    <dgm:cxn modelId="{A144ECCE-1BC8-4207-B31E-B6802D21D7E0}" type="presOf" srcId="{19781099-373D-4408-ADA0-763677B72A9B}" destId="{EAD7033E-69BD-467A-97E9-670EF678525E}" srcOrd="0" destOrd="0" presId="urn:microsoft.com/office/officeart/2005/8/layout/process1"/>
    <dgm:cxn modelId="{36E71AD9-FDCF-479C-BFA3-C6757B87CD9E}" type="presOf" srcId="{859281CD-8AAC-412B-804D-35B72949D83C}" destId="{4C4052AD-5DF0-41B0-9ED5-C8D89DC4A858}" srcOrd="1" destOrd="0" presId="urn:microsoft.com/office/officeart/2005/8/layout/process1"/>
    <dgm:cxn modelId="{33527EE3-0F51-4E3C-A32E-AFBE2728ACE7}" type="presOf" srcId="{859281CD-8AAC-412B-804D-35B72949D83C}" destId="{C0290D39-361A-4A0C-9817-2E160159AEF7}" srcOrd="0" destOrd="0" presId="urn:microsoft.com/office/officeart/2005/8/layout/process1"/>
    <dgm:cxn modelId="{5A5ED6BF-926B-4B95-BBD4-C89C986C60F9}" type="presParOf" srcId="{035CA9B6-C6EC-42F5-9155-67A8D7D07A94}" destId="{72815A63-7492-4A33-AF32-2E46ABA38C38}" srcOrd="0" destOrd="0" presId="urn:microsoft.com/office/officeart/2005/8/layout/process1"/>
    <dgm:cxn modelId="{4DC0A820-6282-46A9-95AB-9DB5AE27E756}" type="presParOf" srcId="{035CA9B6-C6EC-42F5-9155-67A8D7D07A94}" destId="{C0290D39-361A-4A0C-9817-2E160159AEF7}" srcOrd="1" destOrd="0" presId="urn:microsoft.com/office/officeart/2005/8/layout/process1"/>
    <dgm:cxn modelId="{25EAF846-8F6F-44D5-9F3F-35F77374E8D6}" type="presParOf" srcId="{C0290D39-361A-4A0C-9817-2E160159AEF7}" destId="{4C4052AD-5DF0-41B0-9ED5-C8D89DC4A858}" srcOrd="0" destOrd="0" presId="urn:microsoft.com/office/officeart/2005/8/layout/process1"/>
    <dgm:cxn modelId="{4C6F2FC1-D817-4EE6-BF19-9DE337893A5F}" type="presParOf" srcId="{035CA9B6-C6EC-42F5-9155-67A8D7D07A94}" destId="{EAD7033E-69BD-467A-97E9-670EF678525E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457457F-3DB7-4CFF-9E9E-947E0F88387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41970AF-F73A-416C-9989-279453C55B28}">
      <dgm:prSet phldrT="[텍스트]"/>
      <dgm:spPr/>
      <dgm:t>
        <a:bodyPr/>
        <a:lstStyle/>
        <a:p>
          <a:pPr latinLnBrk="1"/>
          <a:r>
            <a:rPr lang="ko-KR" altLang="en-US" b="1" dirty="0">
              <a:solidFill>
                <a:srgbClr val="FFFF00"/>
              </a:solidFill>
            </a:rPr>
            <a:t>사전학습</a:t>
          </a:r>
          <a:endParaRPr lang="en-US" altLang="ko-KR" b="1" dirty="0">
            <a:solidFill>
              <a:srgbClr val="FFFF00"/>
            </a:solidFill>
          </a:endParaRPr>
        </a:p>
        <a:p>
          <a:pPr latinLnBrk="1"/>
          <a:r>
            <a:rPr lang="ko-KR" altLang="en-US" dirty="0"/>
            <a:t>온라인 강의</a:t>
          </a:r>
          <a:endParaRPr lang="en-US" altLang="ko-KR" dirty="0"/>
        </a:p>
        <a:p>
          <a:pPr latinLnBrk="1"/>
          <a:r>
            <a:rPr lang="en-US" altLang="ko-KR" dirty="0"/>
            <a:t>&amp; </a:t>
          </a:r>
          <a:r>
            <a:rPr lang="ko-KR" altLang="en-US" dirty="0"/>
            <a:t>과제제시 </a:t>
          </a:r>
        </a:p>
      </dgm:t>
    </dgm:pt>
    <dgm:pt modelId="{8A809B1E-5F1D-40F3-A522-2B820821CB46}" type="parTrans" cxnId="{E742528B-AB81-4BF9-A1F5-162E77FD8C97}">
      <dgm:prSet/>
      <dgm:spPr/>
      <dgm:t>
        <a:bodyPr/>
        <a:lstStyle/>
        <a:p>
          <a:pPr latinLnBrk="1"/>
          <a:endParaRPr lang="ko-KR" altLang="en-US"/>
        </a:p>
      </dgm:t>
    </dgm:pt>
    <dgm:pt modelId="{859281CD-8AAC-412B-804D-35B72949D83C}" type="sibTrans" cxnId="{E742528B-AB81-4BF9-A1F5-162E77FD8C97}">
      <dgm:prSet/>
      <dgm:spPr/>
      <dgm:t>
        <a:bodyPr/>
        <a:lstStyle/>
        <a:p>
          <a:pPr latinLnBrk="1"/>
          <a:endParaRPr lang="ko-KR" altLang="en-US"/>
        </a:p>
      </dgm:t>
    </dgm:pt>
    <dgm:pt modelId="{19781099-373D-4408-ADA0-763677B72A9B}">
      <dgm:prSet phldrT="[텍스트]"/>
      <dgm:spPr/>
      <dgm:t>
        <a:bodyPr/>
        <a:lstStyle/>
        <a:p>
          <a:pPr latinLnBrk="1"/>
          <a:r>
            <a:rPr lang="ko-KR" altLang="en-US" b="1" dirty="0">
              <a:solidFill>
                <a:srgbClr val="FFFF00"/>
              </a:solidFill>
            </a:rPr>
            <a:t>본 학습</a:t>
          </a:r>
          <a:endParaRPr lang="en-US" altLang="ko-KR" b="1" dirty="0">
            <a:solidFill>
              <a:srgbClr val="FFFF00"/>
            </a:solidFill>
          </a:endParaRPr>
        </a:p>
        <a:p>
          <a:pPr latinLnBrk="1"/>
          <a:r>
            <a:rPr lang="ko-KR" altLang="en-US" dirty="0"/>
            <a:t>단어</a:t>
          </a:r>
          <a:r>
            <a:rPr lang="en-US" altLang="ko-KR" dirty="0"/>
            <a:t>, </a:t>
          </a:r>
          <a:r>
            <a:rPr lang="ko-KR" altLang="en-US" dirty="0"/>
            <a:t>구문</a:t>
          </a:r>
          <a:r>
            <a:rPr lang="en-US" altLang="ko-KR" dirty="0"/>
            <a:t>, </a:t>
          </a:r>
          <a:r>
            <a:rPr lang="ko-KR" altLang="en-US" dirty="0"/>
            <a:t>등에 대한 심화학습 </a:t>
          </a:r>
          <a:r>
            <a:rPr lang="en-US" altLang="ko-KR" dirty="0"/>
            <a:t>&amp; </a:t>
          </a:r>
          <a:r>
            <a:rPr lang="ko-KR" altLang="en-US" dirty="0"/>
            <a:t>피드백</a:t>
          </a:r>
        </a:p>
      </dgm:t>
    </dgm:pt>
    <dgm:pt modelId="{5432B587-31B5-451D-A818-A9EC8827293A}" type="parTrans" cxnId="{C0C85E46-196D-4CAD-87CA-2233CE02DB0A}">
      <dgm:prSet/>
      <dgm:spPr/>
      <dgm:t>
        <a:bodyPr/>
        <a:lstStyle/>
        <a:p>
          <a:pPr latinLnBrk="1"/>
          <a:endParaRPr lang="ko-KR" altLang="en-US"/>
        </a:p>
      </dgm:t>
    </dgm:pt>
    <dgm:pt modelId="{12961EB9-7E84-423A-A307-62EF48436C9F}" type="sibTrans" cxnId="{C0C85E46-196D-4CAD-87CA-2233CE02DB0A}">
      <dgm:prSet/>
      <dgm:spPr/>
      <dgm:t>
        <a:bodyPr/>
        <a:lstStyle/>
        <a:p>
          <a:pPr latinLnBrk="1"/>
          <a:endParaRPr lang="ko-KR" altLang="en-US"/>
        </a:p>
      </dgm:t>
    </dgm:pt>
    <dgm:pt modelId="{035CA9B6-C6EC-42F5-9155-67A8D7D07A94}" type="pres">
      <dgm:prSet presAssocID="{F457457F-3DB7-4CFF-9E9E-947E0F883873}" presName="Name0" presStyleCnt="0">
        <dgm:presLayoutVars>
          <dgm:dir/>
          <dgm:resizeHandles val="exact"/>
        </dgm:presLayoutVars>
      </dgm:prSet>
      <dgm:spPr/>
    </dgm:pt>
    <dgm:pt modelId="{72815A63-7492-4A33-AF32-2E46ABA38C38}" type="pres">
      <dgm:prSet presAssocID="{241970AF-F73A-416C-9989-279453C55B28}" presName="node" presStyleLbl="node1" presStyleIdx="0" presStyleCnt="2">
        <dgm:presLayoutVars>
          <dgm:bulletEnabled val="1"/>
        </dgm:presLayoutVars>
      </dgm:prSet>
      <dgm:spPr/>
    </dgm:pt>
    <dgm:pt modelId="{C0290D39-361A-4A0C-9817-2E160159AEF7}" type="pres">
      <dgm:prSet presAssocID="{859281CD-8AAC-412B-804D-35B72949D83C}" presName="sibTrans" presStyleLbl="sibTrans2D1" presStyleIdx="0" presStyleCnt="1"/>
      <dgm:spPr/>
    </dgm:pt>
    <dgm:pt modelId="{4C4052AD-5DF0-41B0-9ED5-C8D89DC4A858}" type="pres">
      <dgm:prSet presAssocID="{859281CD-8AAC-412B-804D-35B72949D83C}" presName="connectorText" presStyleLbl="sibTrans2D1" presStyleIdx="0" presStyleCnt="1"/>
      <dgm:spPr/>
    </dgm:pt>
    <dgm:pt modelId="{EAD7033E-69BD-467A-97E9-670EF678525E}" type="pres">
      <dgm:prSet presAssocID="{19781099-373D-4408-ADA0-763677B72A9B}" presName="node" presStyleLbl="node1" presStyleIdx="1" presStyleCnt="2">
        <dgm:presLayoutVars>
          <dgm:bulletEnabled val="1"/>
        </dgm:presLayoutVars>
      </dgm:prSet>
      <dgm:spPr/>
    </dgm:pt>
  </dgm:ptLst>
  <dgm:cxnLst>
    <dgm:cxn modelId="{C0C85E46-196D-4CAD-87CA-2233CE02DB0A}" srcId="{F457457F-3DB7-4CFF-9E9E-947E0F883873}" destId="{19781099-373D-4408-ADA0-763677B72A9B}" srcOrd="1" destOrd="0" parTransId="{5432B587-31B5-451D-A818-A9EC8827293A}" sibTransId="{12961EB9-7E84-423A-A307-62EF48436C9F}"/>
    <dgm:cxn modelId="{08F4BB7E-8609-4B8D-B0A4-6EFC96E5905D}" type="presOf" srcId="{19781099-373D-4408-ADA0-763677B72A9B}" destId="{EAD7033E-69BD-467A-97E9-670EF678525E}" srcOrd="0" destOrd="0" presId="urn:microsoft.com/office/officeart/2005/8/layout/process1"/>
    <dgm:cxn modelId="{E742528B-AB81-4BF9-A1F5-162E77FD8C97}" srcId="{F457457F-3DB7-4CFF-9E9E-947E0F883873}" destId="{241970AF-F73A-416C-9989-279453C55B28}" srcOrd="0" destOrd="0" parTransId="{8A809B1E-5F1D-40F3-A522-2B820821CB46}" sibTransId="{859281CD-8AAC-412B-804D-35B72949D83C}"/>
    <dgm:cxn modelId="{5827E197-C8E4-4B99-964F-50E6E2AF47B7}" type="presOf" srcId="{F457457F-3DB7-4CFF-9E9E-947E0F883873}" destId="{035CA9B6-C6EC-42F5-9155-67A8D7D07A94}" srcOrd="0" destOrd="0" presId="urn:microsoft.com/office/officeart/2005/8/layout/process1"/>
    <dgm:cxn modelId="{486727BF-DE48-4C44-A9FB-6F40807443E3}" type="presOf" srcId="{241970AF-F73A-416C-9989-279453C55B28}" destId="{72815A63-7492-4A33-AF32-2E46ABA38C38}" srcOrd="0" destOrd="0" presId="urn:microsoft.com/office/officeart/2005/8/layout/process1"/>
    <dgm:cxn modelId="{2FCBA9D0-0767-4214-9BD4-B40FC355B677}" type="presOf" srcId="{859281CD-8AAC-412B-804D-35B72949D83C}" destId="{C0290D39-361A-4A0C-9817-2E160159AEF7}" srcOrd="0" destOrd="0" presId="urn:microsoft.com/office/officeart/2005/8/layout/process1"/>
    <dgm:cxn modelId="{BE80D9EA-47A0-4250-B90D-E24522091ABF}" type="presOf" srcId="{859281CD-8AAC-412B-804D-35B72949D83C}" destId="{4C4052AD-5DF0-41B0-9ED5-C8D89DC4A858}" srcOrd="1" destOrd="0" presId="urn:microsoft.com/office/officeart/2005/8/layout/process1"/>
    <dgm:cxn modelId="{F54BD396-AB0A-4B94-9912-E12879406789}" type="presParOf" srcId="{035CA9B6-C6EC-42F5-9155-67A8D7D07A94}" destId="{72815A63-7492-4A33-AF32-2E46ABA38C38}" srcOrd="0" destOrd="0" presId="urn:microsoft.com/office/officeart/2005/8/layout/process1"/>
    <dgm:cxn modelId="{DBFD94AA-AA95-4F0D-AD86-06E1B2239FD1}" type="presParOf" srcId="{035CA9B6-C6EC-42F5-9155-67A8D7D07A94}" destId="{C0290D39-361A-4A0C-9817-2E160159AEF7}" srcOrd="1" destOrd="0" presId="urn:microsoft.com/office/officeart/2005/8/layout/process1"/>
    <dgm:cxn modelId="{17DB2951-ED98-4D8E-BB97-362238A64F40}" type="presParOf" srcId="{C0290D39-361A-4A0C-9817-2E160159AEF7}" destId="{4C4052AD-5DF0-41B0-9ED5-C8D89DC4A858}" srcOrd="0" destOrd="0" presId="urn:microsoft.com/office/officeart/2005/8/layout/process1"/>
    <dgm:cxn modelId="{CB7C2BCE-894D-41DE-98FC-A46158511FAB}" type="presParOf" srcId="{035CA9B6-C6EC-42F5-9155-67A8D7D07A94}" destId="{EAD7033E-69BD-467A-97E9-670EF678525E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457457F-3DB7-4CFF-9E9E-947E0F88387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41970AF-F73A-416C-9989-279453C55B28}">
      <dgm:prSet phldrT="[텍스트]"/>
      <dgm:spPr/>
      <dgm:t>
        <a:bodyPr/>
        <a:lstStyle/>
        <a:p>
          <a:pPr latinLnBrk="1"/>
          <a:r>
            <a:rPr lang="ko-KR" altLang="en-US" b="1" dirty="0">
              <a:solidFill>
                <a:srgbClr val="FFFF00"/>
              </a:solidFill>
            </a:rPr>
            <a:t>사전학습</a:t>
          </a:r>
          <a:endParaRPr lang="en-US" altLang="ko-KR" b="1" dirty="0">
            <a:solidFill>
              <a:srgbClr val="FFFF00"/>
            </a:solidFill>
          </a:endParaRPr>
        </a:p>
        <a:p>
          <a:pPr latinLnBrk="1"/>
          <a:r>
            <a:rPr lang="ko-KR" altLang="en-US" dirty="0"/>
            <a:t>온라인 강의</a:t>
          </a:r>
          <a:endParaRPr lang="en-US" altLang="ko-KR" dirty="0"/>
        </a:p>
        <a:p>
          <a:pPr latinLnBrk="1"/>
          <a:r>
            <a:rPr lang="ko-KR" altLang="en-US" dirty="0"/>
            <a:t>코딩교육 </a:t>
          </a:r>
        </a:p>
      </dgm:t>
    </dgm:pt>
    <dgm:pt modelId="{8A809B1E-5F1D-40F3-A522-2B820821CB46}" type="parTrans" cxnId="{E742528B-AB81-4BF9-A1F5-162E77FD8C97}">
      <dgm:prSet/>
      <dgm:spPr/>
      <dgm:t>
        <a:bodyPr/>
        <a:lstStyle/>
        <a:p>
          <a:pPr latinLnBrk="1"/>
          <a:endParaRPr lang="ko-KR" altLang="en-US"/>
        </a:p>
      </dgm:t>
    </dgm:pt>
    <dgm:pt modelId="{859281CD-8AAC-412B-804D-35B72949D83C}" type="sibTrans" cxnId="{E742528B-AB81-4BF9-A1F5-162E77FD8C97}">
      <dgm:prSet/>
      <dgm:spPr/>
      <dgm:t>
        <a:bodyPr/>
        <a:lstStyle/>
        <a:p>
          <a:pPr latinLnBrk="1"/>
          <a:endParaRPr lang="ko-KR" altLang="en-US"/>
        </a:p>
      </dgm:t>
    </dgm:pt>
    <dgm:pt modelId="{19781099-373D-4408-ADA0-763677B72A9B}">
      <dgm:prSet phldrT="[텍스트]"/>
      <dgm:spPr/>
      <dgm:t>
        <a:bodyPr/>
        <a:lstStyle/>
        <a:p>
          <a:pPr latinLnBrk="1"/>
          <a:r>
            <a:rPr lang="ko-KR" altLang="en-US" b="1" dirty="0">
              <a:solidFill>
                <a:srgbClr val="FFFF00"/>
              </a:solidFill>
            </a:rPr>
            <a:t>본 학습</a:t>
          </a:r>
          <a:endParaRPr lang="en-US" altLang="ko-KR" b="1" dirty="0">
            <a:solidFill>
              <a:srgbClr val="FFFF00"/>
            </a:solidFill>
          </a:endParaRPr>
        </a:p>
        <a:p>
          <a:pPr latinLnBrk="1"/>
          <a:r>
            <a:rPr lang="ko-KR" altLang="en-US" dirty="0"/>
            <a:t>문제중심 과제 </a:t>
          </a:r>
          <a:endParaRPr lang="en-US" altLang="ko-KR" dirty="0"/>
        </a:p>
        <a:p>
          <a:pPr latinLnBrk="1"/>
          <a:r>
            <a:rPr lang="en-US" altLang="ko-KR" dirty="0"/>
            <a:t>(</a:t>
          </a:r>
          <a:r>
            <a:rPr lang="ko-KR" altLang="en-US" dirty="0"/>
            <a:t>실제 미션 과제 수행을 위한 </a:t>
          </a:r>
          <a:endParaRPr lang="en-US" altLang="ko-KR" dirty="0"/>
        </a:p>
        <a:p>
          <a:pPr latinLnBrk="1"/>
          <a:r>
            <a:rPr lang="ko-KR" altLang="en-US" dirty="0"/>
            <a:t>코딩을 하는 </a:t>
          </a:r>
          <a:r>
            <a:rPr lang="ko-KR" altLang="en-US" dirty="0" err="1"/>
            <a:t>팀과제</a:t>
          </a:r>
          <a:r>
            <a:rPr lang="en-US" altLang="ko-KR" dirty="0"/>
            <a:t>)</a:t>
          </a:r>
          <a:endParaRPr lang="ko-KR" altLang="en-US" dirty="0"/>
        </a:p>
      </dgm:t>
    </dgm:pt>
    <dgm:pt modelId="{5432B587-31B5-451D-A818-A9EC8827293A}" type="parTrans" cxnId="{C0C85E46-196D-4CAD-87CA-2233CE02DB0A}">
      <dgm:prSet/>
      <dgm:spPr/>
      <dgm:t>
        <a:bodyPr/>
        <a:lstStyle/>
        <a:p>
          <a:pPr latinLnBrk="1"/>
          <a:endParaRPr lang="ko-KR" altLang="en-US"/>
        </a:p>
      </dgm:t>
    </dgm:pt>
    <dgm:pt modelId="{12961EB9-7E84-423A-A307-62EF48436C9F}" type="sibTrans" cxnId="{C0C85E46-196D-4CAD-87CA-2233CE02DB0A}">
      <dgm:prSet/>
      <dgm:spPr/>
      <dgm:t>
        <a:bodyPr/>
        <a:lstStyle/>
        <a:p>
          <a:pPr latinLnBrk="1"/>
          <a:endParaRPr lang="ko-KR" altLang="en-US"/>
        </a:p>
      </dgm:t>
    </dgm:pt>
    <dgm:pt modelId="{035CA9B6-C6EC-42F5-9155-67A8D7D07A94}" type="pres">
      <dgm:prSet presAssocID="{F457457F-3DB7-4CFF-9E9E-947E0F883873}" presName="Name0" presStyleCnt="0">
        <dgm:presLayoutVars>
          <dgm:dir/>
          <dgm:resizeHandles val="exact"/>
        </dgm:presLayoutVars>
      </dgm:prSet>
      <dgm:spPr/>
    </dgm:pt>
    <dgm:pt modelId="{72815A63-7492-4A33-AF32-2E46ABA38C38}" type="pres">
      <dgm:prSet presAssocID="{241970AF-F73A-416C-9989-279453C55B28}" presName="node" presStyleLbl="node1" presStyleIdx="0" presStyleCnt="2">
        <dgm:presLayoutVars>
          <dgm:bulletEnabled val="1"/>
        </dgm:presLayoutVars>
      </dgm:prSet>
      <dgm:spPr/>
    </dgm:pt>
    <dgm:pt modelId="{C0290D39-361A-4A0C-9817-2E160159AEF7}" type="pres">
      <dgm:prSet presAssocID="{859281CD-8AAC-412B-804D-35B72949D83C}" presName="sibTrans" presStyleLbl="sibTrans2D1" presStyleIdx="0" presStyleCnt="1"/>
      <dgm:spPr/>
    </dgm:pt>
    <dgm:pt modelId="{4C4052AD-5DF0-41B0-9ED5-C8D89DC4A858}" type="pres">
      <dgm:prSet presAssocID="{859281CD-8AAC-412B-804D-35B72949D83C}" presName="connectorText" presStyleLbl="sibTrans2D1" presStyleIdx="0" presStyleCnt="1"/>
      <dgm:spPr/>
    </dgm:pt>
    <dgm:pt modelId="{EAD7033E-69BD-467A-97E9-670EF678525E}" type="pres">
      <dgm:prSet presAssocID="{19781099-373D-4408-ADA0-763677B72A9B}" presName="node" presStyleLbl="node1" presStyleIdx="1" presStyleCnt="2">
        <dgm:presLayoutVars>
          <dgm:bulletEnabled val="1"/>
        </dgm:presLayoutVars>
      </dgm:prSet>
      <dgm:spPr/>
    </dgm:pt>
  </dgm:ptLst>
  <dgm:cxnLst>
    <dgm:cxn modelId="{AFD09321-1C40-4E17-9086-E2299AA05E01}" type="presOf" srcId="{19781099-373D-4408-ADA0-763677B72A9B}" destId="{EAD7033E-69BD-467A-97E9-670EF678525E}" srcOrd="0" destOrd="0" presId="urn:microsoft.com/office/officeart/2005/8/layout/process1"/>
    <dgm:cxn modelId="{B36B8325-E316-40BD-AE34-B82AFCBCDE48}" type="presOf" srcId="{F457457F-3DB7-4CFF-9E9E-947E0F883873}" destId="{035CA9B6-C6EC-42F5-9155-67A8D7D07A94}" srcOrd="0" destOrd="0" presId="urn:microsoft.com/office/officeart/2005/8/layout/process1"/>
    <dgm:cxn modelId="{CE79D32B-D89E-4F1D-A089-861202F116DB}" type="presOf" srcId="{859281CD-8AAC-412B-804D-35B72949D83C}" destId="{4C4052AD-5DF0-41B0-9ED5-C8D89DC4A858}" srcOrd="1" destOrd="0" presId="urn:microsoft.com/office/officeart/2005/8/layout/process1"/>
    <dgm:cxn modelId="{363CD243-85A9-4229-A9F1-F1CD1D7C3AAE}" type="presOf" srcId="{241970AF-F73A-416C-9989-279453C55B28}" destId="{72815A63-7492-4A33-AF32-2E46ABA38C38}" srcOrd="0" destOrd="0" presId="urn:microsoft.com/office/officeart/2005/8/layout/process1"/>
    <dgm:cxn modelId="{C0C85E46-196D-4CAD-87CA-2233CE02DB0A}" srcId="{F457457F-3DB7-4CFF-9E9E-947E0F883873}" destId="{19781099-373D-4408-ADA0-763677B72A9B}" srcOrd="1" destOrd="0" parTransId="{5432B587-31B5-451D-A818-A9EC8827293A}" sibTransId="{12961EB9-7E84-423A-A307-62EF48436C9F}"/>
    <dgm:cxn modelId="{9CC81E56-821D-485D-90B0-5EEFC5FBE2C8}" type="presOf" srcId="{859281CD-8AAC-412B-804D-35B72949D83C}" destId="{C0290D39-361A-4A0C-9817-2E160159AEF7}" srcOrd="0" destOrd="0" presId="urn:microsoft.com/office/officeart/2005/8/layout/process1"/>
    <dgm:cxn modelId="{E742528B-AB81-4BF9-A1F5-162E77FD8C97}" srcId="{F457457F-3DB7-4CFF-9E9E-947E0F883873}" destId="{241970AF-F73A-416C-9989-279453C55B28}" srcOrd="0" destOrd="0" parTransId="{8A809B1E-5F1D-40F3-A522-2B820821CB46}" sibTransId="{859281CD-8AAC-412B-804D-35B72949D83C}"/>
    <dgm:cxn modelId="{5E5F206A-85DB-4DE0-9F44-FB61E8B29C6D}" type="presParOf" srcId="{035CA9B6-C6EC-42F5-9155-67A8D7D07A94}" destId="{72815A63-7492-4A33-AF32-2E46ABA38C38}" srcOrd="0" destOrd="0" presId="urn:microsoft.com/office/officeart/2005/8/layout/process1"/>
    <dgm:cxn modelId="{51706683-9114-4749-89E0-A1679ACC2172}" type="presParOf" srcId="{035CA9B6-C6EC-42F5-9155-67A8D7D07A94}" destId="{C0290D39-361A-4A0C-9817-2E160159AEF7}" srcOrd="1" destOrd="0" presId="urn:microsoft.com/office/officeart/2005/8/layout/process1"/>
    <dgm:cxn modelId="{A6828342-834B-4735-9865-D9D4159E925D}" type="presParOf" srcId="{C0290D39-361A-4A0C-9817-2E160159AEF7}" destId="{4C4052AD-5DF0-41B0-9ED5-C8D89DC4A858}" srcOrd="0" destOrd="0" presId="urn:microsoft.com/office/officeart/2005/8/layout/process1"/>
    <dgm:cxn modelId="{4599D1F9-F872-41C5-8EAD-1C569D657DEE}" type="presParOf" srcId="{035CA9B6-C6EC-42F5-9155-67A8D7D07A94}" destId="{EAD7033E-69BD-467A-97E9-670EF678525E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B51411-9B3E-487B-A9F5-2F12D19F15C4}">
      <dsp:nvSpPr>
        <dsp:cNvPr id="0" name=""/>
        <dsp:cNvSpPr/>
      </dsp:nvSpPr>
      <dsp:spPr>
        <a:xfrm>
          <a:off x="3106688" y="1828801"/>
          <a:ext cx="2016222" cy="1917312"/>
        </a:xfrm>
        <a:prstGeom prst="roundRect">
          <a:avLst/>
        </a:prstGeom>
        <a:gradFill rotWithShape="0">
          <a:gsLst>
            <a:gs pos="0">
              <a:srgbClr val="92D050"/>
            </a:gs>
            <a:gs pos="100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100" b="1" kern="1200" dirty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가장 </a:t>
          </a:r>
          <a:endParaRPr lang="en-US" altLang="ko-KR" sz="21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  <a:p>
          <a:pPr marL="0" lvl="0" indent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100" b="1" kern="1200" dirty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효과적인 </a:t>
          </a:r>
          <a:endParaRPr lang="en-US" altLang="ko-KR" sz="21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  <a:p>
          <a:pPr marL="0" lvl="0" indent="0" algn="ctr" defTabSz="9334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100" b="1" kern="1200" dirty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교육</a:t>
          </a:r>
        </a:p>
      </dsp:txBody>
      <dsp:txXfrm>
        <a:off x="3200283" y="1922396"/>
        <a:ext cx="1829032" cy="1730122"/>
      </dsp:txXfrm>
    </dsp:sp>
    <dsp:sp modelId="{722915EB-B241-4B1F-A26E-6A1FD02FE2A9}">
      <dsp:nvSpPr>
        <dsp:cNvPr id="0" name=""/>
        <dsp:cNvSpPr/>
      </dsp:nvSpPr>
      <dsp:spPr>
        <a:xfrm rot="16200000">
          <a:off x="3777606" y="1491608"/>
          <a:ext cx="67438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74387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52538D-E711-4762-8214-6FA8A1FC29A1}">
      <dsp:nvSpPr>
        <dsp:cNvPr id="0" name=""/>
        <dsp:cNvSpPr/>
      </dsp:nvSpPr>
      <dsp:spPr>
        <a:xfrm>
          <a:off x="3659462" y="243738"/>
          <a:ext cx="910675" cy="9106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/>
            <a:t>목표</a:t>
          </a:r>
        </a:p>
      </dsp:txBody>
      <dsp:txXfrm>
        <a:off x="3703917" y="288193"/>
        <a:ext cx="821765" cy="821765"/>
      </dsp:txXfrm>
    </dsp:sp>
    <dsp:sp modelId="{B390077F-52D7-4B4F-998E-44026AE44DD8}">
      <dsp:nvSpPr>
        <dsp:cNvPr id="0" name=""/>
        <dsp:cNvSpPr/>
      </dsp:nvSpPr>
      <dsp:spPr>
        <a:xfrm rot="1536228">
          <a:off x="5079786" y="3460332"/>
          <a:ext cx="87834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78347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4188DF-1C65-4AB9-B9D1-F78D8E18D730}">
      <dsp:nvSpPr>
        <dsp:cNvPr id="0" name=""/>
        <dsp:cNvSpPr/>
      </dsp:nvSpPr>
      <dsp:spPr>
        <a:xfrm>
          <a:off x="5915008" y="3412980"/>
          <a:ext cx="910675" cy="9106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/>
            <a:t>방법</a:t>
          </a:r>
        </a:p>
      </dsp:txBody>
      <dsp:txXfrm>
        <a:off x="5959463" y="3457435"/>
        <a:ext cx="821765" cy="821765"/>
      </dsp:txXfrm>
    </dsp:sp>
    <dsp:sp modelId="{571D8DAB-81F6-46B7-BFBD-49DFF8E12EAE}">
      <dsp:nvSpPr>
        <dsp:cNvPr id="0" name=""/>
        <dsp:cNvSpPr/>
      </dsp:nvSpPr>
      <dsp:spPr>
        <a:xfrm rot="9099216">
          <a:off x="2387305" y="3512997"/>
          <a:ext cx="76526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526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051C05-D95D-41CC-AC9F-3E4FBEBDF2A3}">
      <dsp:nvSpPr>
        <dsp:cNvPr id="0" name=""/>
        <dsp:cNvSpPr/>
      </dsp:nvSpPr>
      <dsp:spPr>
        <a:xfrm>
          <a:off x="1522509" y="3484983"/>
          <a:ext cx="910675" cy="9106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/>
            <a:t>내용</a:t>
          </a:r>
        </a:p>
      </dsp:txBody>
      <dsp:txXfrm>
        <a:off x="1566964" y="3529438"/>
        <a:ext cx="821765" cy="8217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ED03E5-2CF7-4F8F-A162-AA3B69C8823C}">
      <dsp:nvSpPr>
        <dsp:cNvPr id="0" name=""/>
        <dsp:cNvSpPr/>
      </dsp:nvSpPr>
      <dsp:spPr>
        <a:xfrm rot="21300000">
          <a:off x="25254" y="1797047"/>
          <a:ext cx="8179091" cy="936629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05E28EF-80AC-443D-9355-9944D321513C}">
      <dsp:nvSpPr>
        <dsp:cNvPr id="0" name=""/>
        <dsp:cNvSpPr/>
      </dsp:nvSpPr>
      <dsp:spPr>
        <a:xfrm>
          <a:off x="987552" y="226536"/>
          <a:ext cx="2468880" cy="1812290"/>
        </a:xfrm>
        <a:prstGeom prst="downArrow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4876D96-3C2E-44B1-B913-429017C85C46}">
      <dsp:nvSpPr>
        <dsp:cNvPr id="0" name=""/>
        <dsp:cNvSpPr/>
      </dsp:nvSpPr>
      <dsp:spPr>
        <a:xfrm>
          <a:off x="3641644" y="0"/>
          <a:ext cx="4073559" cy="1902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300" b="1" kern="1200" dirty="0"/>
            <a:t>2020 </a:t>
          </a:r>
          <a:r>
            <a:rPr lang="ko-KR" altLang="en-US" sz="2300" b="1" kern="1200" dirty="0"/>
            <a:t>봄학기</a:t>
          </a:r>
          <a:endParaRPr lang="en-US" altLang="ko-KR" sz="2300" b="1" kern="1200" dirty="0"/>
        </a:p>
        <a:p>
          <a:pPr marL="0" lvl="0" indent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300" kern="1200" dirty="0"/>
            <a:t>(</a:t>
          </a:r>
          <a:r>
            <a:rPr lang="ko-KR" altLang="en-US" sz="2300" kern="1200" dirty="0">
              <a:solidFill>
                <a:srgbClr val="0070C0"/>
              </a:solidFill>
            </a:rPr>
            <a:t>동영상 강의</a:t>
          </a:r>
          <a:r>
            <a:rPr lang="ko-KR" altLang="en-US" sz="2300" kern="1200" dirty="0"/>
            <a:t>가 가장 많음</a:t>
          </a:r>
          <a:r>
            <a:rPr lang="en-US" altLang="ko-KR" sz="2300" kern="1200" dirty="0"/>
            <a:t>)</a:t>
          </a:r>
          <a:endParaRPr lang="ko-KR" altLang="en-US" sz="2300" kern="1200" dirty="0"/>
        </a:p>
      </dsp:txBody>
      <dsp:txXfrm>
        <a:off x="3641644" y="0"/>
        <a:ext cx="4073559" cy="1902904"/>
      </dsp:txXfrm>
    </dsp:sp>
    <dsp:sp modelId="{922C5861-49BC-4631-997C-0F48FFA23C5D}">
      <dsp:nvSpPr>
        <dsp:cNvPr id="0" name=""/>
        <dsp:cNvSpPr/>
      </dsp:nvSpPr>
      <dsp:spPr>
        <a:xfrm>
          <a:off x="4773168" y="2491898"/>
          <a:ext cx="2468880" cy="1812290"/>
        </a:xfrm>
        <a:prstGeom prst="upArrow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B9A9ED-76D2-4A93-B41F-2EF70718BEE2}">
      <dsp:nvSpPr>
        <dsp:cNvPr id="0" name=""/>
        <dsp:cNvSpPr/>
      </dsp:nvSpPr>
      <dsp:spPr>
        <a:xfrm>
          <a:off x="370384" y="2627820"/>
          <a:ext cx="4361582" cy="1902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300" b="1" kern="1200" dirty="0"/>
            <a:t>2020 </a:t>
          </a:r>
          <a:r>
            <a:rPr lang="ko-KR" altLang="en-US" sz="2300" b="1" kern="1200" dirty="0"/>
            <a:t>가을 학기</a:t>
          </a:r>
          <a:endParaRPr lang="en-US" altLang="ko-KR" sz="2300" b="1" kern="1200" dirty="0"/>
        </a:p>
        <a:p>
          <a:pPr marL="0" lvl="0" indent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300" kern="1200" dirty="0"/>
            <a:t>(</a:t>
          </a:r>
          <a:r>
            <a:rPr lang="ko-KR" altLang="en-US" sz="2300" kern="1200" dirty="0">
              <a:solidFill>
                <a:srgbClr val="FF0000"/>
              </a:solidFill>
            </a:rPr>
            <a:t>실시간 수업</a:t>
          </a:r>
          <a:r>
            <a:rPr lang="ko-KR" altLang="en-US" sz="2300" kern="1200" dirty="0"/>
            <a:t>에 대한 요구 커짐</a:t>
          </a:r>
          <a:r>
            <a:rPr lang="en-US" altLang="ko-KR" sz="2300" kern="1200" dirty="0"/>
            <a:t>)</a:t>
          </a:r>
          <a:endParaRPr lang="ko-KR" altLang="en-US" sz="2300" kern="1200" dirty="0"/>
        </a:p>
      </dsp:txBody>
      <dsp:txXfrm>
        <a:off x="370384" y="2627820"/>
        <a:ext cx="4361582" cy="19029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A813D1-E1C4-496E-AE18-940F3E2C6388}">
      <dsp:nvSpPr>
        <dsp:cNvPr id="0" name=""/>
        <dsp:cNvSpPr/>
      </dsp:nvSpPr>
      <dsp:spPr>
        <a:xfrm>
          <a:off x="1537" y="1386761"/>
          <a:ext cx="2038201" cy="20382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solidFill>
                <a:schemeClr val="tx1"/>
              </a:solidFill>
            </a:rPr>
            <a:t>사전 </a:t>
          </a:r>
          <a:endParaRPr lang="en-US" altLang="ko-KR" sz="1800" kern="1200" dirty="0">
            <a:solidFill>
              <a:schemeClr val="tx1"/>
            </a:solidFill>
          </a:endParaRPr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solidFill>
                <a:schemeClr val="tx1"/>
              </a:solidFill>
            </a:rPr>
            <a:t>온라인 </a:t>
          </a:r>
          <a:endParaRPr lang="en-US" altLang="ko-KR" sz="1800" kern="1200" dirty="0">
            <a:solidFill>
              <a:schemeClr val="tx1"/>
            </a:solidFill>
          </a:endParaRPr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solidFill>
                <a:schemeClr val="tx1"/>
              </a:solidFill>
            </a:rPr>
            <a:t>예습 학습</a:t>
          </a:r>
        </a:p>
      </dsp:txBody>
      <dsp:txXfrm>
        <a:off x="300025" y="1685249"/>
        <a:ext cx="1441225" cy="1441225"/>
      </dsp:txXfrm>
    </dsp:sp>
    <dsp:sp modelId="{14105E39-E658-4397-B998-112E816418A3}">
      <dsp:nvSpPr>
        <dsp:cNvPr id="0" name=""/>
        <dsp:cNvSpPr/>
      </dsp:nvSpPr>
      <dsp:spPr>
        <a:xfrm>
          <a:off x="2205240" y="1814783"/>
          <a:ext cx="1182156" cy="1182156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500" kern="1200"/>
        </a:p>
      </dsp:txBody>
      <dsp:txXfrm>
        <a:off x="2361935" y="2266839"/>
        <a:ext cx="868766" cy="278044"/>
      </dsp:txXfrm>
    </dsp:sp>
    <dsp:sp modelId="{31786737-B4A4-4DDE-9313-0DADD045A315}">
      <dsp:nvSpPr>
        <dsp:cNvPr id="0" name=""/>
        <dsp:cNvSpPr/>
      </dsp:nvSpPr>
      <dsp:spPr>
        <a:xfrm>
          <a:off x="3552899" y="1386761"/>
          <a:ext cx="2038201" cy="20382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>
              <a:solidFill>
                <a:schemeClr val="tx1"/>
              </a:solidFill>
            </a:rPr>
            <a:t>본 수업</a:t>
          </a:r>
          <a:endParaRPr lang="en-US" altLang="ko-KR" sz="1800" kern="1200" dirty="0">
            <a:solidFill>
              <a:schemeClr val="tx1"/>
            </a:solidFill>
          </a:endParaRPr>
        </a:p>
      </dsp:txBody>
      <dsp:txXfrm>
        <a:off x="3851387" y="1685249"/>
        <a:ext cx="1441225" cy="1441225"/>
      </dsp:txXfrm>
    </dsp:sp>
    <dsp:sp modelId="{209D933A-6FCE-41AE-95FA-086D277B786F}">
      <dsp:nvSpPr>
        <dsp:cNvPr id="0" name=""/>
        <dsp:cNvSpPr/>
      </dsp:nvSpPr>
      <dsp:spPr>
        <a:xfrm>
          <a:off x="5756602" y="1814783"/>
          <a:ext cx="1182156" cy="1182156"/>
        </a:xfrm>
        <a:prstGeom prst="mathEqual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500" kern="1200"/>
        </a:p>
      </dsp:txBody>
      <dsp:txXfrm>
        <a:off x="5913297" y="2058307"/>
        <a:ext cx="868766" cy="695108"/>
      </dsp:txXfrm>
    </dsp:sp>
    <dsp:sp modelId="{48A3DF39-2176-4479-A895-57948A0794B5}">
      <dsp:nvSpPr>
        <dsp:cNvPr id="0" name=""/>
        <dsp:cNvSpPr/>
      </dsp:nvSpPr>
      <dsp:spPr>
        <a:xfrm>
          <a:off x="7104261" y="1386761"/>
          <a:ext cx="2038201" cy="20382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kern="1200" dirty="0">
              <a:solidFill>
                <a:schemeClr val="tx1"/>
              </a:solidFill>
            </a:rPr>
            <a:t>Flipped Learning</a:t>
          </a:r>
          <a:endParaRPr lang="ko-KR" altLang="en-US" sz="1800" kern="1200" dirty="0">
            <a:solidFill>
              <a:schemeClr val="tx1"/>
            </a:solidFill>
          </a:endParaRPr>
        </a:p>
      </dsp:txBody>
      <dsp:txXfrm>
        <a:off x="7402749" y="1685249"/>
        <a:ext cx="1441225" cy="14412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15A63-7492-4A33-AF32-2E46ABA38C38}">
      <dsp:nvSpPr>
        <dsp:cNvPr id="0" name=""/>
        <dsp:cNvSpPr/>
      </dsp:nvSpPr>
      <dsp:spPr>
        <a:xfrm>
          <a:off x="1366" y="328383"/>
          <a:ext cx="2913494" cy="1748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b="1" kern="1200" dirty="0">
              <a:solidFill>
                <a:srgbClr val="FFFF00"/>
              </a:solidFill>
            </a:rPr>
            <a:t>사전학습</a:t>
          </a:r>
          <a:endParaRPr lang="en-US" altLang="ko-KR" sz="1900" b="1" kern="1200" dirty="0">
            <a:solidFill>
              <a:srgbClr val="FFFF00"/>
            </a:solidFill>
          </a:endParaRPr>
        </a:p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kern="1200" dirty="0"/>
            <a:t>온라인 강의</a:t>
          </a:r>
          <a:endParaRPr lang="en-US" altLang="ko-KR" sz="1900" kern="1200" dirty="0"/>
        </a:p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900" kern="1200" dirty="0"/>
            <a:t>&amp; </a:t>
          </a:r>
          <a:r>
            <a:rPr lang="ko-KR" altLang="en-US" sz="1900" kern="1200" dirty="0"/>
            <a:t>과제제시 </a:t>
          </a:r>
        </a:p>
      </dsp:txBody>
      <dsp:txXfrm>
        <a:off x="52566" y="379583"/>
        <a:ext cx="2811094" cy="1645696"/>
      </dsp:txXfrm>
    </dsp:sp>
    <dsp:sp modelId="{C0290D39-361A-4A0C-9817-2E160159AEF7}">
      <dsp:nvSpPr>
        <dsp:cNvPr id="0" name=""/>
        <dsp:cNvSpPr/>
      </dsp:nvSpPr>
      <dsp:spPr>
        <a:xfrm>
          <a:off x="3206210" y="841158"/>
          <a:ext cx="617660" cy="7225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500" kern="1200"/>
        </a:p>
      </dsp:txBody>
      <dsp:txXfrm>
        <a:off x="3206210" y="985667"/>
        <a:ext cx="432362" cy="433528"/>
      </dsp:txXfrm>
    </dsp:sp>
    <dsp:sp modelId="{EAD7033E-69BD-467A-97E9-670EF678525E}">
      <dsp:nvSpPr>
        <dsp:cNvPr id="0" name=""/>
        <dsp:cNvSpPr/>
      </dsp:nvSpPr>
      <dsp:spPr>
        <a:xfrm>
          <a:off x="4080258" y="328383"/>
          <a:ext cx="2913494" cy="1748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b="1" kern="1200" dirty="0">
              <a:solidFill>
                <a:srgbClr val="FFFF00"/>
              </a:solidFill>
            </a:rPr>
            <a:t>본 학습</a:t>
          </a:r>
          <a:endParaRPr lang="en-US" altLang="ko-KR" sz="1900" b="1" kern="1200" dirty="0">
            <a:solidFill>
              <a:srgbClr val="FFFF00"/>
            </a:solidFill>
          </a:endParaRPr>
        </a:p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kern="1200" dirty="0"/>
            <a:t>그룹별 과제해결 </a:t>
          </a:r>
          <a:endParaRPr lang="en-US" altLang="ko-KR" sz="1900" kern="1200" dirty="0"/>
        </a:p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900" kern="1200" dirty="0"/>
            <a:t>&amp; </a:t>
          </a:r>
          <a:r>
            <a:rPr lang="ko-KR" altLang="en-US" sz="1900" kern="1200" dirty="0"/>
            <a:t>피드백</a:t>
          </a:r>
        </a:p>
      </dsp:txBody>
      <dsp:txXfrm>
        <a:off x="4131458" y="379583"/>
        <a:ext cx="2811094" cy="16456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15A63-7492-4A33-AF32-2E46ABA38C38}">
      <dsp:nvSpPr>
        <dsp:cNvPr id="0" name=""/>
        <dsp:cNvSpPr/>
      </dsp:nvSpPr>
      <dsp:spPr>
        <a:xfrm>
          <a:off x="1366" y="656611"/>
          <a:ext cx="2913494" cy="1748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b="1" kern="1200" dirty="0">
              <a:solidFill>
                <a:srgbClr val="FFFF00"/>
              </a:solidFill>
            </a:rPr>
            <a:t>사전학습</a:t>
          </a:r>
          <a:endParaRPr lang="en-US" altLang="ko-KR" sz="1900" b="1" kern="1200" dirty="0">
            <a:solidFill>
              <a:srgbClr val="FFFF00"/>
            </a:solidFill>
          </a:endParaRPr>
        </a:p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kern="1200" dirty="0"/>
            <a:t>온라인 강의</a:t>
          </a:r>
          <a:endParaRPr lang="en-US" altLang="ko-KR" sz="1900" kern="1200" dirty="0"/>
        </a:p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900" kern="1200" dirty="0"/>
            <a:t>&amp; </a:t>
          </a:r>
          <a:r>
            <a:rPr lang="ko-KR" altLang="en-US" sz="1900" kern="1200" dirty="0"/>
            <a:t>과제제시 </a:t>
          </a:r>
        </a:p>
      </dsp:txBody>
      <dsp:txXfrm>
        <a:off x="52566" y="707811"/>
        <a:ext cx="2811094" cy="1645696"/>
      </dsp:txXfrm>
    </dsp:sp>
    <dsp:sp modelId="{C0290D39-361A-4A0C-9817-2E160159AEF7}">
      <dsp:nvSpPr>
        <dsp:cNvPr id="0" name=""/>
        <dsp:cNvSpPr/>
      </dsp:nvSpPr>
      <dsp:spPr>
        <a:xfrm>
          <a:off x="3206210" y="1169386"/>
          <a:ext cx="617660" cy="7225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500" kern="1200"/>
        </a:p>
      </dsp:txBody>
      <dsp:txXfrm>
        <a:off x="3206210" y="1313895"/>
        <a:ext cx="432362" cy="433528"/>
      </dsp:txXfrm>
    </dsp:sp>
    <dsp:sp modelId="{EAD7033E-69BD-467A-97E9-670EF678525E}">
      <dsp:nvSpPr>
        <dsp:cNvPr id="0" name=""/>
        <dsp:cNvSpPr/>
      </dsp:nvSpPr>
      <dsp:spPr>
        <a:xfrm>
          <a:off x="4080258" y="656611"/>
          <a:ext cx="2913494" cy="1748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b="1" kern="1200" dirty="0">
              <a:solidFill>
                <a:srgbClr val="FFFF00"/>
              </a:solidFill>
            </a:rPr>
            <a:t>본 학습</a:t>
          </a:r>
          <a:endParaRPr lang="en-US" altLang="ko-KR" sz="1900" b="1" kern="1200" dirty="0">
            <a:solidFill>
              <a:srgbClr val="FFFF00"/>
            </a:solidFill>
          </a:endParaRPr>
        </a:p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900" kern="1200" dirty="0"/>
            <a:t>단어</a:t>
          </a:r>
          <a:r>
            <a:rPr lang="en-US" altLang="ko-KR" sz="1900" kern="1200" dirty="0"/>
            <a:t>, </a:t>
          </a:r>
          <a:r>
            <a:rPr lang="ko-KR" altLang="en-US" sz="1900" kern="1200" dirty="0"/>
            <a:t>구문</a:t>
          </a:r>
          <a:r>
            <a:rPr lang="en-US" altLang="ko-KR" sz="1900" kern="1200" dirty="0"/>
            <a:t>, </a:t>
          </a:r>
          <a:r>
            <a:rPr lang="ko-KR" altLang="en-US" sz="1900" kern="1200" dirty="0"/>
            <a:t>등에 대한 심화학습 </a:t>
          </a:r>
          <a:r>
            <a:rPr lang="en-US" altLang="ko-KR" sz="1900" kern="1200" dirty="0"/>
            <a:t>&amp; </a:t>
          </a:r>
          <a:r>
            <a:rPr lang="ko-KR" altLang="en-US" sz="1900" kern="1200" dirty="0"/>
            <a:t>피드백</a:t>
          </a:r>
        </a:p>
      </dsp:txBody>
      <dsp:txXfrm>
        <a:off x="4131458" y="707811"/>
        <a:ext cx="2811094" cy="16456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15A63-7492-4A33-AF32-2E46ABA38C38}">
      <dsp:nvSpPr>
        <dsp:cNvPr id="0" name=""/>
        <dsp:cNvSpPr/>
      </dsp:nvSpPr>
      <dsp:spPr>
        <a:xfrm>
          <a:off x="1607" y="1186481"/>
          <a:ext cx="3427660" cy="21529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rgbClr val="FFFF00"/>
              </a:solidFill>
            </a:rPr>
            <a:t>사전학습</a:t>
          </a:r>
          <a:endParaRPr lang="en-US" altLang="ko-KR" sz="1800" b="1" kern="1200" dirty="0">
            <a:solidFill>
              <a:srgbClr val="FFFF00"/>
            </a:solidFill>
          </a:endParaRPr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온라인 강의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코딩교육 </a:t>
          </a:r>
        </a:p>
      </dsp:txBody>
      <dsp:txXfrm>
        <a:off x="64666" y="1249540"/>
        <a:ext cx="3301542" cy="2026881"/>
      </dsp:txXfrm>
    </dsp:sp>
    <dsp:sp modelId="{C0290D39-361A-4A0C-9817-2E160159AEF7}">
      <dsp:nvSpPr>
        <dsp:cNvPr id="0" name=""/>
        <dsp:cNvSpPr/>
      </dsp:nvSpPr>
      <dsp:spPr>
        <a:xfrm>
          <a:off x="3772033" y="1837951"/>
          <a:ext cx="726664" cy="8500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400" kern="1200"/>
        </a:p>
      </dsp:txBody>
      <dsp:txXfrm>
        <a:off x="3772033" y="2007963"/>
        <a:ext cx="508665" cy="510035"/>
      </dsp:txXfrm>
    </dsp:sp>
    <dsp:sp modelId="{EAD7033E-69BD-467A-97E9-670EF678525E}">
      <dsp:nvSpPr>
        <dsp:cNvPr id="0" name=""/>
        <dsp:cNvSpPr/>
      </dsp:nvSpPr>
      <dsp:spPr>
        <a:xfrm>
          <a:off x="4800332" y="1186481"/>
          <a:ext cx="3427660" cy="21529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1" kern="1200" dirty="0">
              <a:solidFill>
                <a:srgbClr val="FFFF00"/>
              </a:solidFill>
            </a:rPr>
            <a:t>본 학습</a:t>
          </a:r>
          <a:endParaRPr lang="en-US" altLang="ko-KR" sz="1800" b="1" kern="1200" dirty="0">
            <a:solidFill>
              <a:srgbClr val="FFFF00"/>
            </a:solidFill>
          </a:endParaRPr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문제중심 과제 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kern="1200" dirty="0"/>
            <a:t>(</a:t>
          </a:r>
          <a:r>
            <a:rPr lang="ko-KR" altLang="en-US" sz="1800" kern="1200" dirty="0"/>
            <a:t>실제 미션 과제 수행을 위한 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코딩을 하는 </a:t>
          </a:r>
          <a:r>
            <a:rPr lang="ko-KR" altLang="en-US" sz="1800" kern="1200" dirty="0" err="1"/>
            <a:t>팀과제</a:t>
          </a:r>
          <a:r>
            <a:rPr lang="en-US" altLang="ko-KR" sz="1800" kern="1200" dirty="0"/>
            <a:t>)</a:t>
          </a:r>
          <a:endParaRPr lang="ko-KR" altLang="en-US" sz="1800" kern="1200" dirty="0"/>
        </a:p>
      </dsp:txBody>
      <dsp:txXfrm>
        <a:off x="4863391" y="1249540"/>
        <a:ext cx="3301542" cy="20268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960283-4CC6-4DA8-BF05-DA033178A7C6}" type="datetimeFigureOut">
              <a:rPr lang="ko-KR" altLang="en-US" smtClean="0"/>
              <a:pPr/>
              <a:t>2020-11-23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5D760A-B35A-40DE-B34C-592B7969AE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158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2302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4546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56774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09014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61262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13506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65753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18011" algn="l" defTabSz="904546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74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방법이 정해지고 목표와 내용을 살펴보는 것이 아니라</a:t>
            </a:r>
            <a:endParaRPr lang="en-US" altLang="ko-KR" dirty="0"/>
          </a:p>
          <a:p>
            <a:r>
              <a:rPr lang="ko-KR" altLang="en-US" dirty="0"/>
              <a:t>목표를 달성하기 위한 최적의 내용을 정하고</a:t>
            </a:r>
            <a:r>
              <a:rPr lang="en-US" altLang="ko-KR" dirty="0"/>
              <a:t>, </a:t>
            </a:r>
            <a:r>
              <a:rPr lang="ko-KR" altLang="en-US" dirty="0"/>
              <a:t>그에 맞는 교수 방법을 선택해야 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470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상호작용에 대한 요구</a:t>
            </a:r>
            <a:endParaRPr lang="en-US" altLang="ko-KR" dirty="0"/>
          </a:p>
          <a:p>
            <a:r>
              <a:rPr lang="ko-KR" altLang="en-US" dirty="0"/>
              <a:t>상호작용 </a:t>
            </a:r>
            <a:r>
              <a:rPr lang="en-US" altLang="ko-KR" dirty="0"/>
              <a:t>– </a:t>
            </a:r>
            <a:r>
              <a:rPr lang="ko-KR" altLang="en-US" dirty="0"/>
              <a:t>피드백</a:t>
            </a:r>
            <a:r>
              <a:rPr lang="en-US" altLang="ko-KR" dirty="0"/>
              <a:t>, </a:t>
            </a:r>
            <a:r>
              <a:rPr lang="ko-KR" altLang="en-US" dirty="0"/>
              <a:t>반응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730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이것은 동영상 보다 못함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283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그렇지 않음</a:t>
            </a:r>
            <a:r>
              <a:rPr lang="en-US" altLang="ko-KR" dirty="0"/>
              <a:t>. </a:t>
            </a:r>
            <a:r>
              <a:rPr lang="ko-KR" altLang="en-US" dirty="0"/>
              <a:t>자신들의 편리한 시간에 맞게</a:t>
            </a:r>
            <a:r>
              <a:rPr lang="en-US" altLang="ko-KR" dirty="0"/>
              <a:t>, </a:t>
            </a:r>
            <a:r>
              <a:rPr lang="ko-KR" altLang="en-US" dirty="0"/>
              <a:t>되돌려 반복 학습이 가능하다는 점에서 매우 선호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147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정답이 없는 질문 </a:t>
            </a:r>
            <a:r>
              <a:rPr lang="en-US" altLang="ko-KR" dirty="0"/>
              <a:t>– </a:t>
            </a:r>
            <a:r>
              <a:rPr lang="ko-KR" altLang="en-US" dirty="0"/>
              <a:t>본인들의 경험</a:t>
            </a:r>
            <a:r>
              <a:rPr lang="en-US" altLang="ko-KR" dirty="0"/>
              <a:t>, </a:t>
            </a:r>
            <a:r>
              <a:rPr lang="ko-KR" altLang="en-US" dirty="0"/>
              <a:t>등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234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정답이 없는 질문 </a:t>
            </a:r>
            <a:r>
              <a:rPr lang="en-US" altLang="ko-KR" dirty="0"/>
              <a:t>– </a:t>
            </a:r>
            <a:r>
              <a:rPr lang="ko-KR" altLang="en-US" dirty="0"/>
              <a:t>본인들의 경험</a:t>
            </a:r>
            <a:r>
              <a:rPr lang="en-US" altLang="ko-KR" dirty="0"/>
              <a:t>, </a:t>
            </a:r>
            <a:r>
              <a:rPr lang="ko-KR" altLang="en-US" dirty="0"/>
              <a:t>등</a:t>
            </a:r>
            <a:endParaRPr lang="en-US" altLang="ko-KR" dirty="0"/>
          </a:p>
          <a:p>
            <a:r>
              <a:rPr lang="ko-KR" altLang="en-US" dirty="0"/>
              <a:t>자신의 수준보다 조금 낮은 수준에 대한 질문</a:t>
            </a:r>
            <a:endParaRPr lang="en-US" altLang="ko-KR" dirty="0"/>
          </a:p>
          <a:p>
            <a:r>
              <a:rPr lang="ko-KR" altLang="en-US" dirty="0"/>
              <a:t>오늘은 무슨 색 옷을 위주로 질문함 등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066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플립러닝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99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정답이 없는 질문 </a:t>
            </a:r>
            <a:r>
              <a:rPr lang="en-US" altLang="ko-KR" dirty="0"/>
              <a:t>– </a:t>
            </a:r>
            <a:r>
              <a:rPr lang="ko-KR" altLang="en-US" dirty="0"/>
              <a:t>본인들의 경험</a:t>
            </a:r>
            <a:r>
              <a:rPr lang="en-US" altLang="ko-KR" dirty="0"/>
              <a:t>, </a:t>
            </a:r>
            <a:r>
              <a:rPr lang="ko-KR" altLang="en-US" dirty="0"/>
              <a:t>등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9968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플립러닝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986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플립러닝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8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플립러닝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CB31F6-2FEA-4AF6-A608-EFC2F92AFC79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26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2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4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56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09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61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13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65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18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C5678-EE20-4FA5-88E2-6E0BD67A2E26}" type="datetime1">
              <a:rPr lang="en-US" smtClean="0"/>
              <a:pPr/>
              <a:t>11/23/2020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Footer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40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D738E-8962-435F-8C43-147B8DD7E819}" type="datetime1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61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FA7283-45F0-4CF9-ACA0-2CA77418255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94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20379-1FF7-439A-909F-B9047C7E4C8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84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6D15D-A852-4CD8-9A3A-849FE3857B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72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pPr lvl="0"/>
            <a:r>
              <a:rPr lang="ko-KR" altLang="en-US" noProof="0"/>
              <a:t>마스터 제목 스타일 편집</a:t>
            </a:r>
            <a:endParaRPr lang="en-US" noProof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pPr lvl="0"/>
            <a:r>
              <a:rPr lang="ko-KR" altLang="en-US" noProof="0"/>
              <a:t>클릭하여 마스터 부제목 스타일 편집</a:t>
            </a:r>
            <a:endParaRPr lang="en-US" noProof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A86BE39-BE3A-48C1-A045-FD1AD5F5130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6392" name="Rectangle 8" descr="Gold bar"/>
          <p:cNvSpPr>
            <a:spLocks noChangeArrowheads="1"/>
          </p:cNvSpPr>
          <p:nvPr/>
        </p:nvSpPr>
        <p:spPr bwMode="auto">
          <a:xfrm>
            <a:off x="228600" y="2889250"/>
            <a:ext cx="2870200" cy="2016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3" name="Rectangle 9" descr="Orange bar"/>
          <p:cNvSpPr>
            <a:spLocks noChangeArrowheads="1"/>
          </p:cNvSpPr>
          <p:nvPr/>
        </p:nvSpPr>
        <p:spPr bwMode="auto">
          <a:xfrm>
            <a:off x="3098800" y="2889250"/>
            <a:ext cx="2870200" cy="2016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394" name="Rectangle 10" descr="Slate bar"/>
          <p:cNvSpPr>
            <a:spLocks noChangeArrowheads="1"/>
          </p:cNvSpPr>
          <p:nvPr/>
        </p:nvSpPr>
        <p:spPr bwMode="auto">
          <a:xfrm>
            <a:off x="5969000" y="2889250"/>
            <a:ext cx="2870200" cy="201613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D738E-8962-435F-8C43-147B8DD7E819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11/23/2020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t>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theme" Target="../theme/theme18.xml"/><Relationship Id="rId4" Type="http://schemas.openxmlformats.org/officeDocument/2006/relationships/slideLayout" Target="../slideLayouts/slideLayout6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336" tIns="36168" rIns="72336" bIns="36168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336" tIns="36168" rIns="72336" bIns="36168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336" tIns="36168" rIns="72336" bIns="36168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14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614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336" tIns="36168" rIns="72336" bIns="36168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14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336" tIns="36168" rIns="72336" bIns="36168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14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614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</p:sldLayoutIdLst>
  <p:hf hdr="0" ftr="0" dt="0"/>
  <p:txStyles>
    <p:titleStyle>
      <a:lvl1pPr algn="l" defTabSz="723614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886" indent="-180886" algn="l" defTabSz="723614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2658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4546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6310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28086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89906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1730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3506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5314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807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3614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5367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7238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09014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0798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2614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4422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336" tIns="36168" rIns="72336" bIns="36168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336" tIns="36168" rIns="72336" bIns="36168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336" tIns="36168" rIns="72336" bIns="36168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14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614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336" tIns="36168" rIns="72336" bIns="36168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14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336" tIns="36168" rIns="72336" bIns="36168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14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614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3614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886" indent="-180886" algn="l" defTabSz="723614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2658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4546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6310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28086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89906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1730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3506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5314" indent="-180886" algn="l" defTabSz="72361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807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3614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5367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7238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09014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0798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2614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4422" algn="l" defTabSz="72361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342" tIns="36171" rIns="72342" bIns="36171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342" tIns="36171" rIns="72342" bIns="36171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342" tIns="36171" rIns="72342" bIns="36171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72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672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342" tIns="36171" rIns="72342" bIns="36171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72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342" tIns="36171" rIns="72342" bIns="36171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672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672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3672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901" indent="-180901" algn="l" defTabSz="723672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2702" indent="-180901" algn="l" defTabSz="72367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4618" indent="-180901" algn="l" defTabSz="72367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6412" indent="-180901" algn="l" defTabSz="72367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28216" indent="-180901" algn="l" defTabSz="72367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0066" indent="-180901" algn="l" defTabSz="72367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1918" indent="-180901" algn="l" defTabSz="72367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3723" indent="-180901" algn="l" defTabSz="72367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5560" indent="-180901" algn="l" defTabSz="72367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836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3672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5454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7354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09158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0972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2816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4654" algn="l" defTabSz="72367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354" tIns="36177" rIns="72354" bIns="36177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354" tIns="36177" rIns="72354" bIns="36177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354" tIns="36177" rIns="72354" bIns="36177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788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788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354" tIns="36177" rIns="72354" bIns="36177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788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354" tIns="36177" rIns="72354" bIns="36177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788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788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3788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930" indent="-180930" algn="l" defTabSz="723788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2790" indent="-180930" algn="l" defTabSz="72378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4762" indent="-180930" algn="l" defTabSz="72378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6614" indent="-180930" algn="l" defTabSz="72378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28476" indent="-180930" algn="l" defTabSz="72378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0386" indent="-180930" algn="l" defTabSz="72378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2294" indent="-180930" algn="l" defTabSz="72378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4157" indent="-180930" algn="l" defTabSz="72378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6052" indent="-180930" algn="l" defTabSz="72378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894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3788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5628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7586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09446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1320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3222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5118" algn="l" defTabSz="72378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372" tIns="36186" rIns="72372" bIns="36186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372" tIns="36186" rIns="72372" bIns="36186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372" tIns="36186" rIns="72372" bIns="36186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962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962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372" tIns="36186" rIns="72372" bIns="36186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962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372" tIns="36186" rIns="72372" bIns="36186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3962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3962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3962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974" indent="-180974" algn="l" defTabSz="723962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22" indent="-180974" algn="l" defTabSz="72396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4978" indent="-180974" algn="l" defTabSz="72396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6918" indent="-180974" algn="l" defTabSz="72396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28866" indent="-180974" algn="l" defTabSz="72396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0866" indent="-180974" algn="l" defTabSz="72396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2858" indent="-180974" algn="l" defTabSz="72396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4808" indent="-180974" algn="l" defTabSz="72396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6790" indent="-180974" algn="l" defTabSz="72396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981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3962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5889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7934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09878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1842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3830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5814" algn="l" defTabSz="72396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396" tIns="36198" rIns="72396" bIns="36198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396" tIns="36198" rIns="72396" bIns="36198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396" tIns="36198" rIns="72396" bIns="36198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194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4194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396" tIns="36198" rIns="72396" bIns="36198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194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396" tIns="36198" rIns="72396" bIns="36198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194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4194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4194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033" indent="-181033" algn="l" defTabSz="724194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3098" indent="-181033" algn="l" defTabSz="72419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5266" indent="-181033" algn="l" defTabSz="72419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7324" indent="-181033" algn="l" defTabSz="72419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29386" indent="-181033" algn="l" defTabSz="72419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1506" indent="-181033" algn="l" defTabSz="72419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3610" indent="-181033" algn="l" defTabSz="72419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5677" indent="-181033" algn="l" defTabSz="72419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7774" indent="-181033" algn="l" defTabSz="72419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2097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4194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6237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8398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0458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2538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4640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6742" algn="l" defTabSz="72419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426" tIns="36213" rIns="72426" bIns="3621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426" tIns="36213" rIns="72426" bIns="36213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426" tIns="36213" rIns="72426" bIns="3621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484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4484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426" tIns="36213" rIns="72426" bIns="3621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484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426" tIns="36213" rIns="72426" bIns="3621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484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4484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4484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106" indent="-181106" algn="l" defTabSz="724484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3318" indent="-181106" algn="l" defTabSz="72448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5626" indent="-181106" algn="l" defTabSz="72448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7830" indent="-181106" algn="l" defTabSz="72448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0038" indent="-181106" algn="l" defTabSz="72448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2306" indent="-181106" algn="l" defTabSz="72448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4550" indent="-181106" algn="l" defTabSz="72448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6764" indent="-181106" algn="l" defTabSz="72448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79004" indent="-181106" algn="l" defTabSz="72448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2242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4484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6672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8978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1183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3408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5655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7902" algn="l" defTabSz="72448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462" tIns="36231" rIns="72462" bIns="36231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462" tIns="36231" rIns="72462" bIns="36231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462" tIns="36231" rIns="72462" bIns="36231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832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4832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462" tIns="36231" rIns="72462" bIns="36231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832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462" tIns="36231" rIns="72462" bIns="36231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4832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4832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4832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194" indent="-181194" algn="l" defTabSz="724832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3582" indent="-181194" algn="l" defTabSz="72483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058" indent="-181194" algn="l" defTabSz="72483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8438" indent="-181194" algn="l" defTabSz="72483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0822" indent="-181194" algn="l" defTabSz="72483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3266" indent="-181194" algn="l" defTabSz="72483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5678" indent="-181194" algn="l" defTabSz="72483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8067" indent="-181194" algn="l" defTabSz="72483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80482" indent="-181194" algn="l" defTabSz="72483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2416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4832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7194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49674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2053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4452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6873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99294" algn="l" defTabSz="72483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504" tIns="36252" rIns="72504" bIns="36252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504" tIns="36252" rIns="72504" bIns="36252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504" tIns="36252" rIns="72504" bIns="36252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238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5238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504" tIns="36252" rIns="72504" bIns="36252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238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504" tIns="36252" rIns="72504" bIns="36252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238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5238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5238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297" indent="-181297" algn="l" defTabSz="725238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3890" indent="-181297" algn="l" defTabSz="7252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6562" indent="-181297" algn="l" defTabSz="7252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9147" indent="-181297" algn="l" defTabSz="7252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1737" indent="-181297" algn="l" defTabSz="7252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4386" indent="-181297" algn="l" defTabSz="7252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6994" indent="-181297" algn="l" defTabSz="7252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19589" indent="-181297" algn="l" defTabSz="7252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82209" indent="-181297" algn="l" defTabSz="7252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2619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5238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7803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0486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3068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5670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8294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0918" algn="l" defTabSz="7252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552" tIns="36276" rIns="72552" bIns="36276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552" tIns="36276" rIns="72552" bIns="36276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552" tIns="36276" rIns="72552" bIns="36276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702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5702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552" tIns="36276" rIns="72552" bIns="36276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702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552" tIns="36276" rIns="72552" bIns="36276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702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5702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5702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414" indent="-181414" algn="l" defTabSz="725702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42" indent="-181414" algn="l" defTabSz="72570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7138" indent="-181414" algn="l" defTabSz="72570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69958" indent="-181414" algn="l" defTabSz="72570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82" indent="-181414" algn="l" defTabSz="72570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5666" indent="-181414" algn="l" defTabSz="72570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8498" indent="-181414" algn="l" defTabSz="72570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21332" indent="-181414" algn="l" defTabSz="72570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84182" indent="-181414" algn="l" defTabSz="72570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2851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5702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8499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1414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4228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7062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39918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2774" algn="l" defTabSz="72570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606" tIns="36303" rIns="72606" bIns="3630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606" tIns="36303" rIns="72606" bIns="36303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606" tIns="36303" rIns="72606" bIns="3630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6224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6224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606" tIns="36303" rIns="72606" bIns="3630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6224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606" tIns="36303" rIns="72606" bIns="3630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6224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6224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6224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546" indent="-181546" algn="l" defTabSz="726224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4638" indent="-181546" algn="l" defTabSz="72622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7786" indent="-181546" algn="l" defTabSz="72622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0876" indent="-181546" algn="l" defTabSz="72622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3958" indent="-181546" algn="l" defTabSz="72622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7106" indent="-181546" algn="l" defTabSz="72622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60192" indent="-181546" algn="l" defTabSz="72622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23294" indent="-181546" algn="l" defTabSz="72622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86404" indent="-181546" algn="l" defTabSz="72622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3112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6224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9282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2458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5534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8628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41754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4862" algn="l" defTabSz="72622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666" tIns="36333" rIns="72666" bIns="3633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666" tIns="36333" rIns="72666" bIns="36333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666" tIns="36333" rIns="72666" bIns="3633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6804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6804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666" tIns="36333" rIns="72666" bIns="3633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6804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666" tIns="36333" rIns="72666" bIns="3633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6804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6804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6804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693" indent="-181693" algn="l" defTabSz="726804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5076" indent="-181693" algn="l" defTabSz="7268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8506" indent="-181693" algn="l" defTabSz="7268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1896" indent="-181693" algn="l" defTabSz="7268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266" indent="-181693" algn="l" defTabSz="7268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8706" indent="-181693" algn="l" defTabSz="7268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62082" indent="-181693" algn="l" defTabSz="7268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25474" indent="-181693" algn="l" defTabSz="7268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88874" indent="-181693" algn="l" defTabSz="7268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3402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6804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0154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3618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6988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370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43794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7182" algn="l" defTabSz="7268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732" tIns="36366" rIns="72732" bIns="36366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732" tIns="36366" rIns="72732" bIns="36366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732" tIns="36366" rIns="72732" bIns="36366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7442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7442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732" tIns="36366" rIns="72732" bIns="36366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7442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732" tIns="36366" rIns="72732" bIns="36366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7442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7442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7442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854" indent="-181854" algn="l" defTabSz="727442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5560" indent="-181854" algn="l" defTabSz="72744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9298" indent="-181854" algn="l" defTabSz="72744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018" indent="-181854" algn="l" defTabSz="72744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6707" indent="-181854" algn="l" defTabSz="72744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000466" indent="-181854" algn="l" defTabSz="72744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64161" indent="-181854" algn="l" defTabSz="72744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872" indent="-181854" algn="l" defTabSz="72744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91598" indent="-181854" algn="l" defTabSz="72744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3721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7442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1122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4894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8586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82291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46038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9736" algn="l" defTabSz="72744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804" tIns="36402" rIns="72804" bIns="36402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804" tIns="36402" rIns="72804" bIns="36402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804" tIns="36402" rIns="72804" bIns="36402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8138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8138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804" tIns="36402" rIns="72804" bIns="36402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8138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804" tIns="36402" rIns="72804" bIns="36402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8138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8138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8138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030" indent="-182030" algn="l" defTabSz="728138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6088" indent="-182030" algn="l" defTabSz="7281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0166" indent="-182030" algn="l" defTabSz="7281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4242" indent="-182030" algn="l" defTabSz="7281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8279" indent="-182030" algn="l" defTabSz="7281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002386" indent="-182030" algn="l" defTabSz="7281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66432" indent="-182030" algn="l" defTabSz="7281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30491" indent="-182030" algn="l" defTabSz="7281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94574" indent="-182030" algn="l" defTabSz="728138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4069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8138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2178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6286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0332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84387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48486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2532" algn="l" defTabSz="728138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882" tIns="36441" rIns="72882" bIns="36441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882" tIns="36441" rIns="72882" bIns="36441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882" tIns="36441" rIns="72882" bIns="36441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8892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8892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882" tIns="36441" rIns="72882" bIns="36441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8892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882" tIns="36441" rIns="72882" bIns="36441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8892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8892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8892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221" indent="-182221" algn="l" defTabSz="728892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6660" indent="-182221" algn="l" defTabSz="72889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1115" indent="-182221" algn="l" defTabSz="72889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5568" indent="-182221" algn="l" defTabSz="72889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9982" indent="-182221" algn="l" defTabSz="72889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004466" indent="-182221" algn="l" defTabSz="72889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68893" indent="-182221" algn="l" defTabSz="72889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33334" indent="-182221" algn="l" defTabSz="72889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97798" indent="-182221" algn="l" defTabSz="72889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4446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8892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3322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7794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2230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86661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51138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5562" algn="l" defTabSz="72889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2966" tIns="36483" rIns="72966" bIns="3648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2966" tIns="36483" rIns="72966" bIns="36483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2966" tIns="36483" rIns="72966" bIns="3648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9704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9704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2966" tIns="36483" rIns="72966" bIns="3648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9704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2966" tIns="36483" rIns="72966" bIns="3648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9704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29704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29704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426" indent="-182426" algn="l" defTabSz="729704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7276" indent="-182426" algn="l" defTabSz="7297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2137" indent="-182426" algn="l" defTabSz="7297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6996" indent="-182426" algn="l" defTabSz="7297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41830" indent="-182426" algn="l" defTabSz="7297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006706" indent="-182426" algn="l" defTabSz="7297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71550" indent="-182426" algn="l" defTabSz="7297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36398" indent="-182426" algn="l" defTabSz="7297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1270" indent="-182426" algn="l" defTabSz="729704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4852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9704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4554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9418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4274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89111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53994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8829" algn="l" defTabSz="729704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2" y="364558"/>
            <a:ext cx="7886700" cy="1326126"/>
          </a:xfrm>
          <a:prstGeom prst="rect">
            <a:avLst/>
          </a:prstGeom>
        </p:spPr>
        <p:txBody>
          <a:bodyPr vert="horz" lIns="73056" tIns="36528" rIns="73056" bIns="36528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2" y="1825329"/>
            <a:ext cx="7886700" cy="4351826"/>
          </a:xfrm>
          <a:prstGeom prst="rect">
            <a:avLst/>
          </a:prstGeom>
        </p:spPr>
        <p:txBody>
          <a:bodyPr vert="horz" lIns="73056" tIns="36528" rIns="73056" bIns="36528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257"/>
            <a:ext cx="2057400" cy="365828"/>
          </a:xfrm>
          <a:prstGeom prst="rect">
            <a:avLst/>
          </a:prstGeom>
        </p:spPr>
        <p:txBody>
          <a:bodyPr vert="horz" lIns="73056" tIns="36528" rIns="73056" bIns="36528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0582" latinLnBrk="1"/>
            <a:fld id="{CEF20526-C99D-4C06-BFCE-86043A269B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30582" latinLnBrk="1"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2" y="6356257"/>
            <a:ext cx="3086100" cy="365828"/>
          </a:xfrm>
          <a:prstGeom prst="rect">
            <a:avLst/>
          </a:prstGeom>
        </p:spPr>
        <p:txBody>
          <a:bodyPr vert="horz" lIns="73056" tIns="36528" rIns="73056" bIns="36528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0582"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257"/>
            <a:ext cx="2057400" cy="365828"/>
          </a:xfrm>
          <a:prstGeom prst="rect">
            <a:avLst/>
          </a:prstGeom>
        </p:spPr>
        <p:txBody>
          <a:bodyPr vert="horz" lIns="73056" tIns="36528" rIns="73056" bIns="36528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30582" latinLnBrk="1"/>
            <a:fld id="{F38CFE89-AA0C-4FFF-8A12-4142DED5964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730582"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9325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730582" rtl="0" eaLnBrk="1" latinLnBrk="1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646" indent="-182646" algn="l" defTabSz="730582" rtl="0" eaLnBrk="1" latinLnBrk="1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7936" indent="-182646" algn="l" defTabSz="73058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3232" indent="-182646" algn="l" defTabSz="73058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8526" indent="-182646" algn="l" defTabSz="73058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43810" indent="-182646" algn="l" defTabSz="73058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009106" indent="-182646" algn="l" defTabSz="73058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74400" indent="-182646" algn="l" defTabSz="73058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39683" indent="-182646" algn="l" defTabSz="73058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4990" indent="-182646" algn="l" defTabSz="730582" rtl="0" eaLnBrk="1" latinLnBrk="1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5290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30582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5872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68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6464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1746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57054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22336" algn="l" defTabSz="730582" rtl="0" eaLnBrk="1" latinLnBrk="1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938A4918-E4C7-4C66-94BB-F06A3F6B590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5367" name="Rectangle 7" descr="Gold bar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9" name="Rectangle 9" descr="Orange bar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  <p:sp>
        <p:nvSpPr>
          <p:cNvPr id="15370" name="Rectangle 10" descr="Slate bar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n-US" sz="2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59" r:id="rId3"/>
    <p:sldLayoutId id="2147483695" r:id="rId4"/>
  </p:sldLayoutIdLst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0354" tIns="45176" rIns="90354" bIns="45176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0354" tIns="45176" rIns="90354" bIns="4517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483" y="6356350"/>
            <a:ext cx="2085975" cy="365125"/>
          </a:xfrm>
          <a:prstGeom prst="rect">
            <a:avLst/>
          </a:prstGeom>
        </p:spPr>
        <p:txBody>
          <a:bodyPr vert="horz" lIns="90354" tIns="45176" rIns="45176" bIns="45176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defTabSz="904546" latinLnBrk="0"/>
            <a:fld id="{B0C4986D-6BE9-4264-908F-02DB36FD8D6C}" type="datetime1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 defTabSz="904546" latinLnBrk="0"/>
              <a:t>11/23/2020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301" y="6356350"/>
            <a:ext cx="2847975" cy="365125"/>
          </a:xfrm>
          <a:prstGeom prst="rect">
            <a:avLst/>
          </a:prstGeom>
        </p:spPr>
        <p:txBody>
          <a:bodyPr vert="horz" lIns="45176" tIns="45176" rIns="90354" bIns="45176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defTabSz="904546" latinLnBrk="0"/>
            <a:r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t>Footer Text</a:t>
            </a:r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414" y="6356350"/>
            <a:ext cx="561975" cy="365125"/>
          </a:xfrm>
          <a:prstGeom prst="rect">
            <a:avLst/>
          </a:prstGeom>
        </p:spPr>
        <p:txBody>
          <a:bodyPr vert="horz" lIns="27160" tIns="45176" rIns="45176" bIns="45176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 defTabSz="904546" latinLnBrk="0"/>
            <a:fld id="{BA9B540C-44DA-4F69-89C9-7C84606640D3}" type="slidenum">
              <a:rPr lang="en-US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 defTabSz="904546" latinLnBrk="0"/>
              <a:t>‹#›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rtlCol="0" anchor="ctr"/>
          <a:lstStyle/>
          <a:p>
            <a:pPr algn="ctr" defTabSz="904546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2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rtlCol="0" anchor="ctr"/>
          <a:lstStyle/>
          <a:p>
            <a:pPr algn="ctr" defTabSz="904546" latinLnBrk="0"/>
            <a:endParaRPr 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hf hdr="0"/>
  <p:txStyles>
    <p:titleStyle>
      <a:lvl1pPr algn="ctr" defTabSz="904546" rtl="0" eaLnBrk="1" latinLnBrk="0" hangingPunct="1">
        <a:lnSpc>
          <a:spcPts val="5798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39126" indent="-339126" algn="l" defTabSz="90454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34876" indent="-282656" algn="l" defTabSz="904546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30609" indent="-226152" algn="l" defTabSz="90454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582855" indent="-226152" algn="l" defTabSz="904546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35123" indent="-226152" algn="l" defTabSz="90454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487387" indent="-226152" algn="l" defTabSz="904546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39639" indent="-226152" algn="l" defTabSz="90454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391898" indent="-226152" algn="l" defTabSz="904546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44154" indent="-226152" algn="l" defTabSz="904546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2302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4546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56774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09014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1262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13506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65753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18011" algn="l" defTabSz="9045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41023" y="-934769"/>
            <a:ext cx="2424873" cy="2708393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3756" y="-134088"/>
            <a:ext cx="1635955" cy="1226966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713565" y="311926"/>
            <a:ext cx="4059393" cy="1911083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7548980" y="1613994"/>
            <a:ext cx="1185708" cy="889281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327781" y="5494508"/>
            <a:ext cx="2444907" cy="1774587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211282" y="5555951"/>
            <a:ext cx="928467" cy="69635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877311" y="1407983"/>
            <a:ext cx="5389379" cy="4042034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1299" y="5626100"/>
            <a:ext cx="1926609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16C5678-EE20-4FA5-88E2-6E0BD67A2E26}" type="datetime1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11/23/2020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241299" y="5991225"/>
            <a:ext cx="1926609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</a:rPr>
              <a:t>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241299" y="6356350"/>
            <a:ext cx="1926608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fld id="{BA9B540C-44DA-4F69-89C9-7C84606640D3}" type="slidenum">
              <a:rPr lang="en-US">
                <a:solidFill>
                  <a:srgbClr val="FFFFFF"/>
                </a:solidFill>
              </a:rPr>
              <a:pPr algn="l"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76283" y="882212"/>
            <a:ext cx="6791435" cy="5093576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29724" y="4518923"/>
            <a:ext cx="2484551" cy="1141851"/>
          </a:xfrm>
          <a:noFill/>
        </p:spPr>
        <p:txBody>
          <a:bodyPr>
            <a:normAutofit/>
          </a:bodyPr>
          <a:lstStyle/>
          <a:p>
            <a:r>
              <a:rPr lang="ko-KR" altLang="en-US" sz="1700" b="1">
                <a:solidFill>
                  <a:srgbClr val="080808"/>
                </a:solidFill>
              </a:rPr>
              <a:t>김민정</a:t>
            </a:r>
            <a:endParaRPr lang="en-US" altLang="ko-KR" sz="1700" b="1">
              <a:solidFill>
                <a:srgbClr val="080808"/>
              </a:solidFill>
            </a:endParaRPr>
          </a:p>
          <a:p>
            <a:r>
              <a:rPr lang="en-US" sz="1700" b="1">
                <a:solidFill>
                  <a:srgbClr val="080808"/>
                </a:solidFill>
              </a:rPr>
              <a:t>(</a:t>
            </a:r>
            <a:r>
              <a:rPr lang="ko-KR" altLang="en-US" sz="1700" b="1">
                <a:solidFill>
                  <a:srgbClr val="080808"/>
                </a:solidFill>
              </a:rPr>
              <a:t>단국대학교</a:t>
            </a:r>
            <a:r>
              <a:rPr lang="en-US" altLang="ko-KR" sz="1700" b="1">
                <a:solidFill>
                  <a:srgbClr val="080808"/>
                </a:solidFill>
              </a:rPr>
              <a:t>)</a:t>
            </a:r>
            <a:endParaRPr lang="en-US" sz="1700" b="1">
              <a:solidFill>
                <a:srgbClr val="080808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3481" y="2353641"/>
            <a:ext cx="4337037" cy="2150719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ko-KR" altLang="en-US" sz="3100" b="1" dirty="0" err="1">
                <a:solidFill>
                  <a:srgbClr val="080808"/>
                </a:solidFill>
              </a:rPr>
              <a:t>비대면</a:t>
            </a:r>
            <a:r>
              <a:rPr lang="ko-KR" altLang="en-US" sz="3100" b="1" dirty="0">
                <a:solidFill>
                  <a:srgbClr val="080808"/>
                </a:solidFill>
              </a:rPr>
              <a:t> 교육에서의 </a:t>
            </a:r>
            <a:br>
              <a:rPr lang="en-US" altLang="ko-KR" sz="3100" b="1" dirty="0">
                <a:solidFill>
                  <a:srgbClr val="080808"/>
                </a:solidFill>
              </a:rPr>
            </a:br>
            <a:r>
              <a:rPr lang="ko-KR" altLang="en-US" sz="3100" b="1" dirty="0" err="1">
                <a:solidFill>
                  <a:srgbClr val="080808"/>
                </a:solidFill>
              </a:rPr>
              <a:t>플립러닝</a:t>
            </a:r>
            <a:r>
              <a:rPr lang="ko-KR" altLang="en-US" sz="3100" b="1" dirty="0">
                <a:solidFill>
                  <a:srgbClr val="080808"/>
                </a:solidFill>
              </a:rPr>
              <a:t> 활용</a:t>
            </a:r>
            <a:endParaRPr lang="en-US" sz="3100" b="1" dirty="0">
              <a:solidFill>
                <a:srgbClr val="080808"/>
              </a:solidFill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943393" y="5778692"/>
            <a:ext cx="2231794" cy="1926608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7170046" y="5363543"/>
            <a:ext cx="959985" cy="719989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071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ko-KR" altLang="en-US" sz="3600" b="1" dirty="0">
                <a:solidFill>
                  <a:schemeClr val="tx1"/>
                </a:solidFill>
                <a:latin typeface="+mj-ea"/>
              </a:rPr>
              <a:t>특강에 앞서</a:t>
            </a:r>
            <a:r>
              <a:rPr lang="en-US" altLang="ko-KR" sz="3600" b="1" dirty="0">
                <a:solidFill>
                  <a:schemeClr val="tx1"/>
                </a:solidFill>
                <a:latin typeface="+mj-ea"/>
              </a:rPr>
              <a:t>….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783E122-691E-4CDE-A017-C685FD479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이 자리는 함께 고민하는 자리</a:t>
            </a:r>
            <a:endParaRPr lang="en-US" altLang="ko-KR" dirty="0"/>
          </a:p>
          <a:p>
            <a:r>
              <a:rPr lang="ko-KR" altLang="en-US" dirty="0"/>
              <a:t>특강 중 언제라도 질문</a:t>
            </a:r>
            <a:r>
              <a:rPr lang="en-US" altLang="ko-KR" dirty="0"/>
              <a:t> </a:t>
            </a:r>
            <a:r>
              <a:rPr lang="ko-KR" altLang="en-US" dirty="0"/>
              <a:t>및 코멘트 환영</a:t>
            </a:r>
            <a:r>
              <a:rPr lang="en-US" altLang="ko-KR" dirty="0"/>
              <a:t>!!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6BB41EA-6BFA-4BD8-B314-5EF7424CE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7525" y="3255505"/>
            <a:ext cx="3028950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570908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ko-KR" altLang="en-US" sz="3600" b="1" dirty="0">
                <a:solidFill>
                  <a:schemeClr val="tx1"/>
                </a:solidFill>
                <a:latin typeface="+mj-ea"/>
              </a:rPr>
              <a:t>특강의 주요 이야기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 altLang="ko-KR" dirty="0">
              <a:ea typeface="굴림" charset="-127"/>
            </a:endParaRPr>
          </a:p>
          <a:p>
            <a:r>
              <a:rPr lang="ko-KR" altLang="en-US" dirty="0">
                <a:ea typeface="굴림" charset="-127"/>
              </a:rPr>
              <a:t>포스트코로나 시대의 교육</a:t>
            </a:r>
            <a:endParaRPr lang="en-US" altLang="ko-KR" dirty="0">
              <a:ea typeface="굴림" charset="-127"/>
            </a:endParaRPr>
          </a:p>
          <a:p>
            <a:endParaRPr lang="en-US" altLang="ko-KR" dirty="0">
              <a:latin typeface="+mj-ea"/>
            </a:endParaRPr>
          </a:p>
          <a:p>
            <a:r>
              <a:rPr lang="ko-KR" altLang="en-US" dirty="0" err="1">
                <a:latin typeface="+mj-ea"/>
              </a:rPr>
              <a:t>플립러닝</a:t>
            </a:r>
            <a:r>
              <a:rPr lang="ko-KR" altLang="en-US" dirty="0">
                <a:latin typeface="+mj-ea"/>
              </a:rPr>
              <a:t> </a:t>
            </a:r>
            <a:endParaRPr lang="en-US" altLang="ko-KR" dirty="0">
              <a:latin typeface="+mj-ea"/>
            </a:endParaRPr>
          </a:p>
          <a:p>
            <a:r>
              <a:rPr lang="ko-KR" altLang="en-US" dirty="0" err="1">
                <a:latin typeface="+mj-ea"/>
              </a:rPr>
              <a:t>플립러닝</a:t>
            </a:r>
            <a:r>
              <a:rPr lang="ko-KR" altLang="en-US" dirty="0">
                <a:latin typeface="+mj-ea"/>
              </a:rPr>
              <a:t> 운영 </a:t>
            </a:r>
            <a:r>
              <a:rPr lang="en-US" altLang="ko-KR" dirty="0">
                <a:latin typeface="+mj-ea"/>
              </a:rPr>
              <a:t>tips</a:t>
            </a:r>
          </a:p>
          <a:p>
            <a:endParaRPr lang="en-US" altLang="ko-KR" dirty="0">
              <a:latin typeface="+mj-ea"/>
            </a:endParaRPr>
          </a:p>
          <a:p>
            <a:r>
              <a:rPr lang="ko-KR" altLang="en-US" dirty="0">
                <a:latin typeface="+mj-ea"/>
              </a:rPr>
              <a:t>실시간</a:t>
            </a:r>
            <a:r>
              <a:rPr lang="en-US" altLang="ko-KR" dirty="0">
                <a:latin typeface="+mj-ea"/>
              </a:rPr>
              <a:t> </a:t>
            </a:r>
            <a:r>
              <a:rPr lang="ko-KR" altLang="en-US" dirty="0" err="1">
                <a:latin typeface="+mj-ea"/>
              </a:rPr>
              <a:t>비대면</a:t>
            </a:r>
            <a:r>
              <a:rPr lang="ko-KR" altLang="en-US" dirty="0">
                <a:latin typeface="+mj-ea"/>
              </a:rPr>
              <a:t> 수업의 효과적인 운영 방안 </a:t>
            </a:r>
            <a:r>
              <a:rPr lang="en-US" altLang="ko-KR" dirty="0">
                <a:latin typeface="+mj-ea"/>
              </a:rPr>
              <a:t>10</a:t>
            </a:r>
            <a:endParaRPr lang="en-US" altLang="ko-KR" dirty="0"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5424005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600" b="1" dirty="0">
                <a:solidFill>
                  <a:schemeClr val="tx1"/>
                </a:solidFill>
                <a:latin typeface="+mj-ea"/>
              </a:rPr>
              <a:t>교육 패러다임의 변화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139136" cy="4530725"/>
          </a:xfrm>
        </p:spPr>
        <p:txBody>
          <a:bodyPr/>
          <a:lstStyle/>
          <a:p>
            <a:endParaRPr lang="en-US" altLang="ko-KR" sz="2400" dirty="0"/>
          </a:p>
          <a:p>
            <a:r>
              <a:rPr lang="ko-KR" altLang="en-US" sz="2400" dirty="0" err="1"/>
              <a:t>교수자</a:t>
            </a:r>
            <a:r>
              <a:rPr lang="ko-KR" altLang="en-US" sz="2400" dirty="0"/>
              <a:t> 중심 </a:t>
            </a:r>
            <a:r>
              <a:rPr lang="en-US" altLang="ko-KR" sz="2400" dirty="0"/>
              <a:t>-&gt; </a:t>
            </a:r>
            <a:r>
              <a:rPr lang="ko-KR" altLang="en-US" sz="2400" dirty="0"/>
              <a:t>학습자 중심 교육</a:t>
            </a:r>
            <a:endParaRPr lang="en-US" altLang="ko-KR" sz="2400" dirty="0"/>
          </a:p>
          <a:p>
            <a:r>
              <a:rPr lang="ko-KR" altLang="en-US" sz="2400" dirty="0"/>
              <a:t>테크놀로지 기반 교육 강화</a:t>
            </a:r>
            <a:endParaRPr lang="en-US" altLang="ko-KR" sz="2400" dirty="0"/>
          </a:p>
          <a:p>
            <a:r>
              <a:rPr lang="ko-KR" altLang="en-US" sz="2400" dirty="0" err="1"/>
              <a:t>비형식</a:t>
            </a:r>
            <a:r>
              <a:rPr lang="ko-KR" altLang="en-US" sz="2400" dirty="0"/>
              <a:t> 교육의 강화 </a:t>
            </a:r>
            <a:r>
              <a:rPr lang="en-US" altLang="ko-KR" sz="2400" dirty="0"/>
              <a:t>(KOCW, MOOC, U-Tube,</a:t>
            </a:r>
            <a:r>
              <a:rPr lang="ko-KR" altLang="en-US" sz="2400" dirty="0"/>
              <a:t> 등</a:t>
            </a:r>
            <a:r>
              <a:rPr lang="en-US" altLang="ko-KR" sz="2400" dirty="0"/>
              <a:t>)</a:t>
            </a:r>
          </a:p>
          <a:p>
            <a:r>
              <a:rPr lang="ko-KR" altLang="en-US" sz="2400" dirty="0"/>
              <a:t>학습자 맞춤형 교육의 강화</a:t>
            </a:r>
            <a:endParaRPr lang="en-US" altLang="ko-KR" sz="2400" dirty="0"/>
          </a:p>
          <a:p>
            <a:r>
              <a:rPr lang="ko-KR" altLang="en-US" sz="2400" dirty="0"/>
              <a:t>지식의 전수</a:t>
            </a:r>
            <a:r>
              <a:rPr lang="en-US" altLang="ko-KR" sz="2400" dirty="0"/>
              <a:t>X, </a:t>
            </a:r>
            <a:r>
              <a:rPr lang="ko-KR" altLang="en-US" sz="2400" dirty="0"/>
              <a:t>전이</a:t>
            </a:r>
            <a:r>
              <a:rPr lang="en-US" altLang="ko-KR" sz="2400" dirty="0"/>
              <a:t> O </a:t>
            </a:r>
          </a:p>
          <a:p>
            <a:pPr lvl="1"/>
            <a:endParaRPr lang="en-US" altLang="ko-KR" sz="20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269D145-D572-476C-8947-B662BEDD2C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404071"/>
            <a:ext cx="2157983" cy="1744123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DC21CC5-03D2-40A4-8F2C-4FACC1EDC6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8093" y="4338637"/>
            <a:ext cx="5219700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712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600" b="1" dirty="0">
                <a:solidFill>
                  <a:schemeClr val="tx1"/>
                </a:solidFill>
                <a:latin typeface="+mj-ea"/>
              </a:rPr>
              <a:t>포스트코로나 시대의 교육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b="1" dirty="0">
                <a:solidFill>
                  <a:srgbClr val="FF0000"/>
                </a:solidFill>
              </a:rPr>
              <a:t>일반적인 예상</a:t>
            </a:r>
            <a:endParaRPr lang="en-US" altLang="ko-KR" b="1" dirty="0">
              <a:solidFill>
                <a:srgbClr val="FF0000"/>
              </a:solidFill>
            </a:endParaRPr>
          </a:p>
          <a:p>
            <a:pPr lvl="1"/>
            <a:r>
              <a:rPr lang="ko-KR" altLang="en-US" sz="2000" dirty="0"/>
              <a:t>테크놀로지 기반 교육 강화</a:t>
            </a:r>
            <a:endParaRPr lang="en-US" altLang="ko-KR" sz="2000" dirty="0"/>
          </a:p>
          <a:p>
            <a:pPr lvl="1"/>
            <a:r>
              <a:rPr lang="ko-KR" altLang="en-US" sz="2000" dirty="0" err="1"/>
              <a:t>비형식</a:t>
            </a:r>
            <a:r>
              <a:rPr lang="ko-KR" altLang="en-US" sz="2000" dirty="0"/>
              <a:t> 교육의 강화</a:t>
            </a:r>
            <a:endParaRPr lang="en-US" altLang="ko-KR" sz="2000" dirty="0"/>
          </a:p>
          <a:p>
            <a:pPr lvl="1"/>
            <a:r>
              <a:rPr lang="ko-KR" altLang="en-US" sz="2000" dirty="0"/>
              <a:t>학습자 맞춤형 교육의 강화</a:t>
            </a:r>
            <a:endParaRPr lang="en-US" altLang="ko-KR" sz="2000" dirty="0"/>
          </a:p>
          <a:p>
            <a:pPr lvl="1"/>
            <a:r>
              <a:rPr lang="ko-KR" altLang="en-US" sz="2000" dirty="0"/>
              <a:t>지식의 전수</a:t>
            </a:r>
            <a:r>
              <a:rPr lang="en-US" altLang="ko-KR" sz="2000" dirty="0"/>
              <a:t>X, </a:t>
            </a:r>
            <a:r>
              <a:rPr lang="ko-KR" altLang="en-US" sz="2000" dirty="0"/>
              <a:t>전이</a:t>
            </a:r>
            <a:r>
              <a:rPr lang="en-US" altLang="ko-KR" sz="2000" dirty="0"/>
              <a:t> O</a:t>
            </a:r>
          </a:p>
          <a:p>
            <a:pPr lvl="1"/>
            <a:r>
              <a:rPr lang="ko-KR" altLang="en-US" sz="2000" dirty="0"/>
              <a:t>학습자 중심 교육의 강화</a:t>
            </a:r>
            <a:endParaRPr lang="en-US" altLang="ko-KR" sz="2000" dirty="0"/>
          </a:p>
          <a:p>
            <a:pPr lvl="1"/>
            <a:r>
              <a:rPr lang="ko-KR" altLang="en-US" sz="2000" dirty="0"/>
              <a:t>맥락적인 교육</a:t>
            </a:r>
            <a:endParaRPr lang="en-US" altLang="ko-KR" sz="2000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C1D942FB-07AD-4B1A-8623-5100F74A87A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b="1" dirty="0"/>
              <a:t>미래교육의 방향</a:t>
            </a:r>
            <a:endParaRPr lang="en-US" altLang="ko-KR" b="1" dirty="0"/>
          </a:p>
          <a:p>
            <a:pPr lvl="1"/>
            <a:r>
              <a:rPr lang="ko-KR" altLang="en-US" sz="2000" dirty="0"/>
              <a:t>배움과 성장의 지속</a:t>
            </a:r>
            <a:endParaRPr lang="en-US" altLang="ko-KR" sz="2000" dirty="0"/>
          </a:p>
          <a:p>
            <a:pPr lvl="1"/>
            <a:r>
              <a:rPr lang="ko-KR" altLang="en-US" sz="2000" dirty="0"/>
              <a:t>보편적 지원</a:t>
            </a:r>
            <a:endParaRPr lang="en-US" altLang="ko-KR" sz="2000" dirty="0"/>
          </a:p>
          <a:p>
            <a:pPr lvl="1"/>
            <a:r>
              <a:rPr lang="ko-KR" altLang="en-US" sz="2000" dirty="0">
                <a:solidFill>
                  <a:srgbClr val="FF0000"/>
                </a:solidFill>
              </a:rPr>
              <a:t>현장 전문성 </a:t>
            </a:r>
            <a:r>
              <a:rPr lang="ko-KR" altLang="en-US" sz="2000" dirty="0"/>
              <a:t>강조</a:t>
            </a:r>
            <a:endParaRPr lang="en-US" altLang="ko-KR" sz="2000" dirty="0"/>
          </a:p>
          <a:p>
            <a:pPr lvl="1"/>
            <a:r>
              <a:rPr lang="ko-KR" altLang="en-US" sz="2000" dirty="0">
                <a:solidFill>
                  <a:srgbClr val="FF0000"/>
                </a:solidFill>
              </a:rPr>
              <a:t>교육의 자율성 </a:t>
            </a:r>
            <a:r>
              <a:rPr lang="ko-KR" altLang="en-US" sz="2000" dirty="0"/>
              <a:t>강화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F90180C-E5F2-433C-825A-7CE3385F46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3843313"/>
            <a:ext cx="3146584" cy="274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097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908720"/>
            <a:ext cx="8431800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297135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600" b="1" dirty="0">
                <a:solidFill>
                  <a:schemeClr val="tx1"/>
                </a:solidFill>
                <a:latin typeface="+mj-ea"/>
              </a:rPr>
              <a:t>우리가 기억해야 할 것</a:t>
            </a:r>
            <a:r>
              <a:rPr lang="en-US" altLang="ko-KR" sz="3600" b="1" dirty="0">
                <a:solidFill>
                  <a:schemeClr val="tx1"/>
                </a:solidFill>
                <a:latin typeface="+mj-ea"/>
              </a:rPr>
              <a:t>.</a:t>
            </a:r>
            <a:endParaRPr lang="ko-KR" altLang="en-US" sz="3600" b="1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r>
              <a:rPr lang="en-US" altLang="ko-KR" dirty="0"/>
              <a:t>On/Off </a:t>
            </a:r>
            <a:r>
              <a:rPr lang="ko-KR" altLang="en-US" dirty="0"/>
              <a:t>관계없이</a:t>
            </a:r>
            <a:r>
              <a:rPr lang="en-US" altLang="ko-KR" dirty="0"/>
              <a:t>,</a:t>
            </a:r>
            <a:r>
              <a:rPr lang="ko-KR" altLang="en-US" dirty="0"/>
              <a:t> 그 교과의 교육목표는 달라지지 않음</a:t>
            </a:r>
            <a:endParaRPr lang="en-US" altLang="ko-KR" dirty="0"/>
          </a:p>
          <a:p>
            <a:r>
              <a:rPr lang="ko-KR" altLang="en-US" dirty="0"/>
              <a:t>단지</a:t>
            </a:r>
            <a:r>
              <a:rPr lang="en-US" altLang="ko-KR" dirty="0"/>
              <a:t>, </a:t>
            </a:r>
            <a:r>
              <a:rPr lang="ko-KR" altLang="en-US" dirty="0"/>
              <a:t>전달체계</a:t>
            </a:r>
            <a:r>
              <a:rPr lang="en-US" altLang="ko-KR" dirty="0"/>
              <a:t>(delivery method)</a:t>
            </a:r>
            <a:r>
              <a:rPr lang="ko-KR" altLang="en-US" dirty="0"/>
              <a:t>가 달라질 뿐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그러므로 내 수업에서 가장 효과적인 </a:t>
            </a:r>
            <a:r>
              <a:rPr lang="ko-KR" altLang="en-US" dirty="0" err="1"/>
              <a:t>수업방법이</a:t>
            </a:r>
            <a:r>
              <a:rPr lang="ko-KR" altLang="en-US" dirty="0"/>
              <a:t> 무엇인지에 대한 고민이 중요</a:t>
            </a:r>
          </a:p>
        </p:txBody>
      </p:sp>
    </p:spTree>
    <p:extLst>
      <p:ext uri="{BB962C8B-B14F-4D97-AF65-F5344CB8AC3E}">
        <p14:creationId xmlns:p14="http://schemas.microsoft.com/office/powerpoint/2010/main" val="2757471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BB2EED-B966-49C2-B252-D29442E2D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b="1" dirty="0">
                <a:solidFill>
                  <a:schemeClr val="tx1"/>
                </a:solidFill>
                <a:latin typeface="+mj-ea"/>
              </a:rPr>
              <a:t>3</a:t>
            </a:r>
            <a:r>
              <a:rPr lang="ko-KR" altLang="en-US" sz="3600" b="1" dirty="0">
                <a:solidFill>
                  <a:schemeClr val="tx1"/>
                </a:solidFill>
                <a:latin typeface="+mj-ea"/>
              </a:rPr>
              <a:t>요소의 </a:t>
            </a:r>
            <a:r>
              <a:rPr lang="en-US" altLang="ko-KR" sz="3600" b="1" dirty="0">
                <a:solidFill>
                  <a:schemeClr val="tx1"/>
                </a:solidFill>
                <a:latin typeface="+mj-ea"/>
              </a:rPr>
              <a:t>ALIGNMENT</a:t>
            </a:r>
            <a:endParaRPr lang="ko-KR" altLang="en-US" sz="3600" b="1" dirty="0">
              <a:solidFill>
                <a:schemeClr val="tx1"/>
              </a:solidFill>
              <a:latin typeface="+mj-ea"/>
            </a:endParaRPr>
          </a:p>
        </p:txBody>
      </p:sp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6308928A-BABE-49F3-BC18-FE9C6B32660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3880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5759ED-2665-4EFD-9DA4-82889497D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600" b="1" dirty="0">
                <a:solidFill>
                  <a:schemeClr val="tx1"/>
                </a:solidFill>
                <a:latin typeface="+mj-ea"/>
              </a:rPr>
              <a:t>다른 대학들의 추이</a:t>
            </a:r>
          </a:p>
        </p:txBody>
      </p:sp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E4EEFF6D-963D-4B3A-B35B-B780EE768C7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1940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5759ED-2665-4EFD-9DA4-82889497D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다른 대학들의 추이</a:t>
            </a:r>
          </a:p>
        </p:txBody>
      </p:sp>
      <p:sp>
        <p:nvSpPr>
          <p:cNvPr id="3" name="말풍선: 모서리가 둥근 사각형 2">
            <a:extLst>
              <a:ext uri="{FF2B5EF4-FFF2-40B4-BE49-F238E27FC236}">
                <a16:creationId xmlns:a16="http://schemas.microsoft.com/office/drawing/2014/main" id="{8BEAFFC3-F38A-4D73-AEBB-144182294171}"/>
              </a:ext>
            </a:extLst>
          </p:cNvPr>
          <p:cNvSpPr/>
          <p:nvPr/>
        </p:nvSpPr>
        <p:spPr bwMode="auto">
          <a:xfrm>
            <a:off x="323528" y="332656"/>
            <a:ext cx="6696744" cy="2395912"/>
          </a:xfrm>
          <a:prstGeom prst="wedgeRoundRectCallout">
            <a:avLst>
              <a:gd name="adj1" fmla="val 7930"/>
              <a:gd name="adj2" fmla="val 69178"/>
              <a:gd name="adj3" fmla="val 16667"/>
            </a:avLst>
          </a:prstGeom>
          <a:solidFill>
            <a:schemeClr val="accent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dirty="0">
              <a:solidFill>
                <a:srgbClr val="FFFF00"/>
              </a:solidFill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왜 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?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24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24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실시간화상 수업에 대한 요구가 커질까요</a:t>
            </a:r>
            <a:r>
              <a:rPr kumimoji="0" lang="en-US" altLang="ko-KR" sz="24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?</a:t>
            </a:r>
            <a:endParaRPr kumimoji="0" lang="ko-KR" altLang="en-US" sz="24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D6A18AD-EB74-46E0-9B9C-18CBA16290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0577" y="692696"/>
            <a:ext cx="1222845" cy="1065450"/>
          </a:xfrm>
          <a:prstGeom prst="rect">
            <a:avLst/>
          </a:prstGeom>
        </p:spPr>
      </p:pic>
      <p:sp>
        <p:nvSpPr>
          <p:cNvPr id="9" name="말풍선: 모서리가 둥근 사각형 8">
            <a:extLst>
              <a:ext uri="{FF2B5EF4-FFF2-40B4-BE49-F238E27FC236}">
                <a16:creationId xmlns:a16="http://schemas.microsoft.com/office/drawing/2014/main" id="{9D1D1A40-D14D-425D-80D7-31E5DA680855}"/>
              </a:ext>
            </a:extLst>
          </p:cNvPr>
          <p:cNvSpPr/>
          <p:nvPr/>
        </p:nvSpPr>
        <p:spPr bwMode="auto">
          <a:xfrm>
            <a:off x="2195736" y="3861048"/>
            <a:ext cx="6696744" cy="2664296"/>
          </a:xfrm>
          <a:prstGeom prst="wedgeRoundRectCallout">
            <a:avLst>
              <a:gd name="adj1" fmla="val -20833"/>
              <a:gd name="adj2" fmla="val -73167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상호작용에 대한 요구 때문</a:t>
            </a:r>
            <a:endParaRPr kumimoji="0" lang="en-US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2400" dirty="0"/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2400" dirty="0">
                <a:solidFill>
                  <a:srgbClr val="0070C0"/>
                </a:solidFill>
              </a:rPr>
              <a:t>상호작용이란</a:t>
            </a:r>
            <a:r>
              <a:rPr lang="en-US" altLang="ko-KR" sz="2400" dirty="0">
                <a:solidFill>
                  <a:srgbClr val="0070C0"/>
                </a:solidFill>
              </a:rPr>
              <a:t>?</a:t>
            </a:r>
            <a:endParaRPr kumimoji="0" lang="ko-KR" altLang="en-US" sz="2400" b="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57927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5759ED-2665-4EFD-9DA4-82889497D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b="1" dirty="0">
                <a:solidFill>
                  <a:schemeClr val="tx1"/>
                </a:solidFill>
                <a:latin typeface="+mj-ea"/>
              </a:rPr>
              <a:t>그렇다면</a:t>
            </a:r>
            <a:r>
              <a:rPr lang="en-US" altLang="ko-KR" sz="3200" b="1" dirty="0">
                <a:solidFill>
                  <a:schemeClr val="tx1"/>
                </a:solidFill>
                <a:latin typeface="+mj-ea"/>
              </a:rPr>
              <a:t>, </a:t>
            </a:r>
            <a:br>
              <a:rPr lang="en-US" altLang="ko-KR" sz="3200" b="1" dirty="0">
                <a:solidFill>
                  <a:schemeClr val="tx1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tx1"/>
                </a:solidFill>
                <a:latin typeface="+mj-ea"/>
              </a:rPr>
              <a:t>실시간 화상수업에서 주의할 점은</a:t>
            </a:r>
            <a:r>
              <a:rPr lang="en-US" altLang="ko-KR" sz="3200" b="1" dirty="0">
                <a:solidFill>
                  <a:schemeClr val="tx1"/>
                </a:solidFill>
                <a:latin typeface="+mj-ea"/>
              </a:rPr>
              <a:t>?</a:t>
            </a:r>
            <a:endParaRPr lang="ko-KR" altLang="en-US" sz="3200" b="1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9" name="말풍선: 모서리가 둥근 사각형 8">
            <a:extLst>
              <a:ext uri="{FF2B5EF4-FFF2-40B4-BE49-F238E27FC236}">
                <a16:creationId xmlns:a16="http://schemas.microsoft.com/office/drawing/2014/main" id="{9D1D1A40-D14D-425D-80D7-31E5DA680855}"/>
              </a:ext>
            </a:extLst>
          </p:cNvPr>
          <p:cNvSpPr/>
          <p:nvPr/>
        </p:nvSpPr>
        <p:spPr bwMode="auto">
          <a:xfrm>
            <a:off x="1223628" y="3645024"/>
            <a:ext cx="6696744" cy="2664296"/>
          </a:xfrm>
          <a:prstGeom prst="wedgeRoundRectCallout">
            <a:avLst>
              <a:gd name="adj1" fmla="val -20373"/>
              <a:gd name="adj2" fmla="val -123684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상호작용이</a:t>
            </a:r>
            <a:r>
              <a:rPr kumimoji="0" lang="en-US" altLang="ko-KR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ko-KR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없는 </a:t>
            </a:r>
            <a:endParaRPr kumimoji="0" lang="en-US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2400" dirty="0"/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일방향적 강의만 있는 화상수업</a:t>
            </a:r>
            <a:endParaRPr kumimoji="0" lang="ko-KR" altLang="en-US" sz="2400" b="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36275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5759ED-2665-4EFD-9DA4-82889497D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다른 대학들의 추이</a:t>
            </a:r>
          </a:p>
        </p:txBody>
      </p:sp>
      <p:sp>
        <p:nvSpPr>
          <p:cNvPr id="3" name="말풍선: 모서리가 둥근 사각형 2">
            <a:extLst>
              <a:ext uri="{FF2B5EF4-FFF2-40B4-BE49-F238E27FC236}">
                <a16:creationId xmlns:a16="http://schemas.microsoft.com/office/drawing/2014/main" id="{8BEAFFC3-F38A-4D73-AEBB-144182294171}"/>
              </a:ext>
            </a:extLst>
          </p:cNvPr>
          <p:cNvSpPr/>
          <p:nvPr/>
        </p:nvSpPr>
        <p:spPr bwMode="auto">
          <a:xfrm>
            <a:off x="323528" y="277813"/>
            <a:ext cx="8660984" cy="1711027"/>
          </a:xfrm>
          <a:prstGeom prst="wedgeRoundRectCallout">
            <a:avLst>
              <a:gd name="adj1" fmla="val 5840"/>
              <a:gd name="adj2" fmla="val 91179"/>
              <a:gd name="adj3" fmla="val 16667"/>
            </a:avLst>
          </a:prstGeom>
          <a:solidFill>
            <a:schemeClr val="accent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dirty="0">
              <a:solidFill>
                <a:srgbClr val="FFFF00"/>
              </a:solidFill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   </a:t>
            </a:r>
            <a:r>
              <a:rPr kumimoji="0" lang="ko-KR" altLang="en-US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학생들은 동영상 강의를 싫어하는가</a:t>
            </a:r>
            <a:r>
              <a:rPr kumimoji="0" lang="en-US" altLang="ko-KR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</a:rPr>
              <a:t>?</a:t>
            </a:r>
            <a:endParaRPr kumimoji="0" lang="ko-KR" altLang="en-US" sz="28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Arial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ABD1378E-74C7-474D-AA13-8D56DD1FB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800" y="2708920"/>
            <a:ext cx="3285247" cy="1892027"/>
          </a:xfrm>
          <a:prstGeom prst="rect">
            <a:avLst/>
          </a:prstGeom>
        </p:spPr>
      </p:pic>
      <p:sp>
        <p:nvSpPr>
          <p:cNvPr id="7" name="말풍선: 모서리가 둥근 사각형 6">
            <a:extLst>
              <a:ext uri="{FF2B5EF4-FFF2-40B4-BE49-F238E27FC236}">
                <a16:creationId xmlns:a16="http://schemas.microsoft.com/office/drawing/2014/main" id="{FD16A4A3-5D21-4A83-8B4A-B68503A79E7A}"/>
              </a:ext>
            </a:extLst>
          </p:cNvPr>
          <p:cNvSpPr/>
          <p:nvPr/>
        </p:nvSpPr>
        <p:spPr bwMode="auto">
          <a:xfrm>
            <a:off x="323528" y="5013176"/>
            <a:ext cx="8568952" cy="1711028"/>
          </a:xfrm>
          <a:prstGeom prst="wedgeRoundRectCallout">
            <a:avLst>
              <a:gd name="adj1" fmla="val -4010"/>
              <a:gd name="adj2" fmla="val -71910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수업의 목적과 내용에 맞는 한</a:t>
            </a:r>
            <a:r>
              <a:rPr kumimoji="0" lang="en-US" altLang="ko-KR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, </a:t>
            </a:r>
            <a:r>
              <a:rPr kumimoji="0" lang="ko-KR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적극적으로 </a:t>
            </a:r>
            <a:endParaRPr kumimoji="0" lang="en-US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2400" dirty="0"/>
              <a:t>동영상 강의의 활용도 </a:t>
            </a:r>
            <a:r>
              <a:rPr kumimoji="0" lang="ko-KR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고려해볼 필요 있음</a:t>
            </a:r>
            <a:endParaRPr kumimoji="0" lang="ko-KR" altLang="en-US" sz="2400" b="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7364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1CADFE-719E-4EFA-9245-4BCA31BD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단</a:t>
            </a:r>
            <a:r>
              <a:rPr lang="en-US" altLang="ko-KR" sz="3200" b="1" dirty="0">
                <a:solidFill>
                  <a:schemeClr val="accent4"/>
                </a:solidFill>
                <a:latin typeface="+mj-ea"/>
              </a:rPr>
              <a:t>, </a:t>
            </a: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동영상 수업의 효과적인 활용을 위해서는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ADA5682-43DD-4A01-987F-FDDF5C4D16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r>
              <a:rPr lang="ko-KR" altLang="en-US" dirty="0"/>
              <a:t>지식 부분은 영상으로</a:t>
            </a:r>
            <a:r>
              <a:rPr lang="en-US" altLang="ko-KR" dirty="0"/>
              <a:t>, </a:t>
            </a:r>
            <a:r>
              <a:rPr lang="ko-KR" altLang="en-US" dirty="0"/>
              <a:t>적용이나 활용은 다른 활동</a:t>
            </a:r>
            <a:r>
              <a:rPr lang="en-US" altLang="ko-KR" dirty="0"/>
              <a:t>(</a:t>
            </a:r>
            <a:r>
              <a:rPr lang="ko-KR" altLang="en-US" dirty="0"/>
              <a:t>과제</a:t>
            </a:r>
            <a:r>
              <a:rPr lang="en-US" altLang="ko-KR" dirty="0"/>
              <a:t>, </a:t>
            </a:r>
            <a:r>
              <a:rPr lang="ko-KR" altLang="en-US" dirty="0"/>
              <a:t>실시간 수행 등</a:t>
            </a:r>
            <a:r>
              <a:rPr lang="en-US" altLang="ko-KR" dirty="0"/>
              <a:t>)</a:t>
            </a:r>
            <a:r>
              <a:rPr lang="ko-KR" altLang="en-US" dirty="0"/>
              <a:t>으로</a:t>
            </a:r>
            <a:r>
              <a:rPr lang="en-US" altLang="ko-KR" dirty="0"/>
              <a:t>….</a:t>
            </a:r>
          </a:p>
          <a:p>
            <a:endParaRPr lang="en-US" altLang="ko-KR" dirty="0"/>
          </a:p>
          <a:p>
            <a:r>
              <a:rPr lang="ko-KR" altLang="en-US" b="1" dirty="0"/>
              <a:t>가능하면 </a:t>
            </a:r>
            <a:endParaRPr lang="en-US" altLang="ko-KR" b="1" dirty="0"/>
          </a:p>
          <a:p>
            <a:pPr lvl="1"/>
            <a:r>
              <a:rPr lang="ko-KR" altLang="en-US" dirty="0"/>
              <a:t>질 좋은 동영상으로</a:t>
            </a:r>
            <a:r>
              <a:rPr lang="en-US" altLang="ko-KR" dirty="0"/>
              <a:t>…. </a:t>
            </a:r>
            <a:r>
              <a:rPr lang="en-US" altLang="ko-KR" dirty="0">
                <a:solidFill>
                  <a:srgbClr val="0070C0"/>
                </a:solidFill>
              </a:rPr>
              <a:t>(</a:t>
            </a:r>
            <a:r>
              <a:rPr lang="ko-KR" altLang="en-US" dirty="0">
                <a:solidFill>
                  <a:srgbClr val="0070C0"/>
                </a:solidFill>
              </a:rPr>
              <a:t>학습자들은 영상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세대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pPr lvl="1"/>
            <a:r>
              <a:rPr lang="ko-KR" altLang="en-US" dirty="0"/>
              <a:t>우리 선생님의 영상으로</a:t>
            </a:r>
            <a:r>
              <a:rPr lang="en-US" altLang="ko-KR" dirty="0"/>
              <a:t>….. </a:t>
            </a:r>
            <a:r>
              <a:rPr lang="en-US" altLang="ko-KR" dirty="0">
                <a:solidFill>
                  <a:srgbClr val="0070C0"/>
                </a:solidFill>
              </a:rPr>
              <a:t>(</a:t>
            </a:r>
            <a:r>
              <a:rPr lang="ko-KR" altLang="en-US" dirty="0">
                <a:solidFill>
                  <a:srgbClr val="0070C0"/>
                </a:solidFill>
              </a:rPr>
              <a:t>교수 실재감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pPr lvl="1"/>
            <a:r>
              <a:rPr lang="ko-KR" altLang="en-US" dirty="0"/>
              <a:t>핵심만 간단히</a:t>
            </a:r>
            <a:r>
              <a:rPr lang="en-US" altLang="ko-KR" dirty="0"/>
              <a:t>… </a:t>
            </a:r>
            <a:r>
              <a:rPr lang="en-US" altLang="ko-KR" dirty="0">
                <a:solidFill>
                  <a:srgbClr val="0070C0"/>
                </a:solidFill>
              </a:rPr>
              <a:t>(micro-learning)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67491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1CADFE-719E-4EFA-9245-4BCA31BD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효과적인 </a:t>
            </a:r>
            <a:r>
              <a:rPr lang="en-US" altLang="ko-KR" sz="3200" b="1" dirty="0">
                <a:solidFill>
                  <a:schemeClr val="accent4"/>
                </a:solidFill>
                <a:latin typeface="+mj-ea"/>
              </a:rPr>
              <a:t>Blended </a:t>
            </a: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수업을 위해서는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ADA5682-43DD-4A01-987F-FDDF5C4D16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30725"/>
          </a:xfrm>
        </p:spPr>
        <p:txBody>
          <a:bodyPr/>
          <a:lstStyle/>
          <a:p>
            <a:endParaRPr lang="en-US" altLang="ko-KR" dirty="0"/>
          </a:p>
          <a:p>
            <a:r>
              <a:rPr lang="ko-KR" altLang="en-US" b="1" dirty="0"/>
              <a:t>온 오프 기능의 확실한 분리 필요</a:t>
            </a:r>
            <a:endParaRPr lang="en-US" altLang="ko-KR" b="1" dirty="0"/>
          </a:p>
          <a:p>
            <a:pPr lvl="1"/>
            <a:r>
              <a:rPr lang="en-US" altLang="ko-KR" dirty="0">
                <a:solidFill>
                  <a:srgbClr val="0070C0"/>
                </a:solidFill>
              </a:rPr>
              <a:t>On: </a:t>
            </a:r>
            <a:r>
              <a:rPr lang="ko-KR" altLang="en-US" dirty="0"/>
              <a:t>기본내용 및 지식 전달</a:t>
            </a:r>
            <a:endParaRPr lang="en-US" altLang="ko-KR" dirty="0"/>
          </a:p>
          <a:p>
            <a:pPr lvl="1"/>
            <a:r>
              <a:rPr lang="en-US" altLang="ko-KR" dirty="0">
                <a:solidFill>
                  <a:srgbClr val="0070C0"/>
                </a:solidFill>
              </a:rPr>
              <a:t>Off: </a:t>
            </a:r>
            <a:r>
              <a:rPr lang="ko-KR" altLang="en-US" dirty="0"/>
              <a:t>상호작용 요구되는 것 </a:t>
            </a:r>
            <a:r>
              <a:rPr lang="en-US" altLang="ko-KR" dirty="0"/>
              <a:t>(</a:t>
            </a:r>
            <a:r>
              <a:rPr lang="ko-KR" altLang="en-US" dirty="0"/>
              <a:t>실험</a:t>
            </a:r>
            <a:r>
              <a:rPr lang="en-US" altLang="ko-KR" dirty="0"/>
              <a:t>, </a:t>
            </a:r>
            <a:r>
              <a:rPr lang="ko-KR" altLang="en-US" dirty="0"/>
              <a:t>실습 </a:t>
            </a:r>
            <a:r>
              <a:rPr lang="en-US" altLang="ko-KR" dirty="0"/>
              <a:t>&amp; </a:t>
            </a:r>
            <a:r>
              <a:rPr lang="ko-KR" altLang="en-US" dirty="0"/>
              <a:t>피드백</a:t>
            </a:r>
            <a:r>
              <a:rPr lang="en-US" altLang="ko-KR" dirty="0"/>
              <a:t>)</a:t>
            </a:r>
          </a:p>
          <a:p>
            <a:pPr marL="457200" lvl="1" indent="0">
              <a:buNone/>
            </a:pPr>
            <a:r>
              <a:rPr lang="en-US" altLang="ko-KR" dirty="0"/>
              <a:t>   </a:t>
            </a:r>
            <a:r>
              <a:rPr lang="ko-KR" altLang="en-US" dirty="0"/>
              <a:t>       특히</a:t>
            </a:r>
            <a:r>
              <a:rPr lang="en-US" altLang="ko-KR" dirty="0"/>
              <a:t>, </a:t>
            </a:r>
            <a:r>
              <a:rPr lang="ko-KR" altLang="en-US" dirty="0"/>
              <a:t>집단지성이 보다 요구되는 협력 활동에 초점</a:t>
            </a:r>
            <a:endParaRPr lang="en-US" altLang="ko-KR" dirty="0"/>
          </a:p>
          <a:p>
            <a:pPr marL="457200" lvl="1" indent="0">
              <a:buNone/>
            </a:pPr>
            <a:endParaRPr lang="en-US" altLang="ko-KR" dirty="0"/>
          </a:p>
          <a:p>
            <a:r>
              <a:rPr lang="ko-KR" altLang="en-US" b="1" dirty="0"/>
              <a:t>가능한 형태 </a:t>
            </a:r>
            <a:endParaRPr lang="en-US" altLang="ko-KR" b="1" dirty="0"/>
          </a:p>
          <a:p>
            <a:pPr lvl="1"/>
            <a:r>
              <a:rPr lang="en-US" altLang="ko-KR" dirty="0"/>
              <a:t>On </a:t>
            </a:r>
            <a:r>
              <a:rPr lang="en-US" altLang="ko-KR" sz="1600" dirty="0"/>
              <a:t>(</a:t>
            </a:r>
            <a:r>
              <a:rPr lang="ko-KR" altLang="en-US" sz="1600" dirty="0"/>
              <a:t>기본내용</a:t>
            </a:r>
            <a:r>
              <a:rPr lang="en-US" altLang="ko-KR" dirty="0"/>
              <a:t>) / Off</a:t>
            </a:r>
            <a:r>
              <a:rPr lang="ko-KR" altLang="en-US" dirty="0"/>
              <a:t> </a:t>
            </a:r>
            <a:r>
              <a:rPr lang="en-US" altLang="ko-KR" sz="1600" dirty="0"/>
              <a:t>(</a:t>
            </a:r>
            <a:r>
              <a:rPr lang="ko-KR" altLang="en-US" sz="1600" dirty="0"/>
              <a:t>배운 것의 적용</a:t>
            </a:r>
            <a:r>
              <a:rPr lang="en-US" altLang="ko-KR" sz="1600" dirty="0"/>
              <a:t>)</a:t>
            </a:r>
          </a:p>
          <a:p>
            <a:pPr lvl="1"/>
            <a:r>
              <a:rPr lang="en-US" altLang="ko-KR" dirty="0"/>
              <a:t>On </a:t>
            </a:r>
            <a:r>
              <a:rPr lang="en-US" altLang="ko-KR" sz="1600" dirty="0"/>
              <a:t>(</a:t>
            </a:r>
            <a:r>
              <a:rPr lang="ko-KR" altLang="en-US" sz="1600" dirty="0"/>
              <a:t>기본내용</a:t>
            </a:r>
            <a:r>
              <a:rPr lang="en-US" altLang="ko-KR" sz="1600" dirty="0"/>
              <a:t>) </a:t>
            </a:r>
            <a:r>
              <a:rPr lang="en-US" altLang="ko-KR" dirty="0"/>
              <a:t>/ Off</a:t>
            </a:r>
            <a:r>
              <a:rPr lang="ko-KR" altLang="en-US" dirty="0"/>
              <a:t> </a:t>
            </a:r>
            <a:r>
              <a:rPr lang="en-US" altLang="ko-KR" sz="1600" dirty="0"/>
              <a:t>(</a:t>
            </a:r>
            <a:r>
              <a:rPr lang="ko-KR" altLang="en-US" sz="1600" dirty="0">
                <a:solidFill>
                  <a:srgbClr val="FF0000"/>
                </a:solidFill>
              </a:rPr>
              <a:t>집단지성</a:t>
            </a:r>
            <a:r>
              <a:rPr lang="ko-KR" altLang="en-US" sz="1600" dirty="0"/>
              <a:t>이 요구되는 상호작용</a:t>
            </a:r>
            <a:r>
              <a:rPr lang="en-US" altLang="ko-KR" sz="1600" dirty="0"/>
              <a:t>)</a:t>
            </a:r>
          </a:p>
          <a:p>
            <a:pPr marL="914400" lvl="2" indent="0">
              <a:buNone/>
            </a:pPr>
            <a:endParaRPr lang="en-US" altLang="ko-KR" sz="12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593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 sz="2800" dirty="0">
                <a:latin typeface="+mj-ea"/>
              </a:rPr>
              <a:t>최근 유행하는 </a:t>
            </a:r>
            <a:r>
              <a:rPr lang="ko-KR" altLang="en-US" sz="2800" dirty="0" err="1">
                <a:latin typeface="+mj-ea"/>
              </a:rPr>
              <a:t>블랜디드</a:t>
            </a:r>
            <a:r>
              <a:rPr lang="ko-KR" altLang="en-US" sz="2800" dirty="0">
                <a:latin typeface="+mj-ea"/>
              </a:rPr>
              <a:t> 러닝의 대표 수업모형</a:t>
            </a:r>
            <a:r>
              <a:rPr lang="en-US" altLang="ko-KR" sz="2800" dirty="0">
                <a:latin typeface="+mj-ea"/>
              </a:rPr>
              <a:t>:</a:t>
            </a:r>
            <a:br>
              <a:rPr lang="en-US" altLang="ko-KR" dirty="0">
                <a:latin typeface="+mj-ea"/>
              </a:rPr>
            </a:br>
            <a:r>
              <a:rPr lang="en-US" altLang="ko-KR" dirty="0">
                <a:solidFill>
                  <a:schemeClr val="tx1"/>
                </a:solidFill>
                <a:latin typeface="+mj-ea"/>
              </a:rPr>
              <a:t>Flipped Learning</a:t>
            </a:r>
            <a:endParaRPr lang="ko-KR" altLang="en-US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85815" y="2143125"/>
            <a:ext cx="7443787" cy="4525963"/>
          </a:xfrm>
        </p:spPr>
        <p:txBody>
          <a:bodyPr/>
          <a:lstStyle/>
          <a:p>
            <a:r>
              <a:rPr lang="ko-KR" altLang="en-US" b="1" dirty="0">
                <a:solidFill>
                  <a:schemeClr val="tx1"/>
                </a:solidFill>
              </a:rPr>
              <a:t>거꾸로</a:t>
            </a:r>
            <a:r>
              <a:rPr lang="en-US" altLang="ko-KR" b="1" dirty="0">
                <a:solidFill>
                  <a:schemeClr val="tx1"/>
                </a:solidFill>
              </a:rPr>
              <a:t>? </a:t>
            </a:r>
            <a:r>
              <a:rPr lang="ko-KR" altLang="en-US" b="1" dirty="0">
                <a:solidFill>
                  <a:schemeClr val="tx1"/>
                </a:solidFill>
              </a:rPr>
              <a:t>무엇이</a:t>
            </a:r>
            <a:r>
              <a:rPr lang="en-US" altLang="ko-KR" b="1" dirty="0">
                <a:solidFill>
                  <a:schemeClr val="tx1"/>
                </a:solidFill>
              </a:rPr>
              <a:t>?</a:t>
            </a:r>
          </a:p>
          <a:p>
            <a:r>
              <a:rPr lang="ko-KR" altLang="en-US" b="1" dirty="0">
                <a:solidFill>
                  <a:schemeClr val="tx1"/>
                </a:solidFill>
              </a:rPr>
              <a:t>단순한 교육 방법의 변화가 아닌</a:t>
            </a:r>
            <a:endParaRPr lang="en-US" altLang="ko-KR" b="1" dirty="0">
              <a:solidFill>
                <a:schemeClr val="tx1"/>
              </a:solidFill>
            </a:endParaRPr>
          </a:p>
          <a:p>
            <a:r>
              <a:rPr lang="ko-KR" altLang="en-US" b="1" dirty="0">
                <a:solidFill>
                  <a:schemeClr val="tx1"/>
                </a:solidFill>
              </a:rPr>
              <a:t>교육 패러다임의 변화</a:t>
            </a:r>
            <a:endParaRPr lang="en-US" altLang="ko-KR" b="1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b="1" dirty="0">
                <a:solidFill>
                  <a:srgbClr val="C00000"/>
                </a:solidFill>
              </a:rPr>
              <a:t>학습자 중심 학습 환경</a:t>
            </a:r>
          </a:p>
        </p:txBody>
      </p:sp>
    </p:spTree>
    <p:extLst>
      <p:ext uri="{BB962C8B-B14F-4D97-AF65-F5344CB8AC3E}">
        <p14:creationId xmlns:p14="http://schemas.microsoft.com/office/powerpoint/2010/main" val="37549078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642938" y="357188"/>
            <a:ext cx="4786312" cy="1071562"/>
          </a:xfrm>
          <a:prstGeom prst="rect">
            <a:avLst/>
          </a:prstGeom>
          <a:solidFill>
            <a:srgbClr val="EA6E64"/>
          </a:solidFill>
        </p:spPr>
        <p:txBody>
          <a:bodyPr lIns="291970" tIns="145984" rIns="291970" bIns="145984" anchor="ctr">
            <a:normAutofit fontScale="62500" lnSpcReduction="20000"/>
          </a:bodyPr>
          <a:lstStyle/>
          <a:p>
            <a:pPr defTabSz="2920360">
              <a:defRPr/>
            </a:pPr>
            <a:r>
              <a:rPr lang="ko-KR" altLang="en-US" sz="6600" b="1" dirty="0">
                <a:solidFill>
                  <a:schemeClr val="bg1"/>
                </a:solidFill>
                <a:latin typeface="HY나무M" pitchFamily="18" charset="-127"/>
                <a:ea typeface="HY나무M" pitchFamily="18" charset="-127"/>
                <a:cs typeface="+mj-cs"/>
              </a:rPr>
              <a:t>    플립러닝이란</a:t>
            </a:r>
            <a:r>
              <a:rPr lang="en-US" altLang="ko-KR" sz="6600" b="1" dirty="0">
                <a:solidFill>
                  <a:schemeClr val="bg1"/>
                </a:solidFill>
                <a:latin typeface="HY나무M" pitchFamily="18" charset="-127"/>
                <a:ea typeface="HY나무M" pitchFamily="18" charset="-127"/>
                <a:cs typeface="+mj-cs"/>
              </a:rPr>
              <a:t>?</a:t>
            </a:r>
            <a:endParaRPr lang="ko-KR" altLang="en-US" sz="2800" b="1" dirty="0">
              <a:solidFill>
                <a:schemeClr val="bg1"/>
              </a:solidFill>
              <a:latin typeface="HY나무M" pitchFamily="18" charset="-127"/>
              <a:ea typeface="HY나무M" pitchFamily="18" charset="-127"/>
              <a:cs typeface="+mj-cs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643074" y="1630363"/>
            <a:ext cx="7845425" cy="1765980"/>
          </a:xfrm>
          <a:prstGeom prst="rect">
            <a:avLst/>
          </a:prstGeom>
          <a:solidFill>
            <a:srgbClr val="EA6E64"/>
          </a:solidFill>
        </p:spPr>
        <p:txBody>
          <a:bodyPr lIns="291970" tIns="145984" rIns="291970" bIns="145984" anchor="ctr">
            <a:normAutofit fontScale="62500" lnSpcReduction="20000"/>
          </a:bodyPr>
          <a:lstStyle/>
          <a:p>
            <a:pPr defTabSz="292036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 </a:t>
            </a: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교수자 중심의 교수</a:t>
            </a:r>
            <a:r>
              <a:rPr lang="en-US" altLang="ko-KR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-</a:t>
            </a: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학습관을 학습자 중심 교수학습관으로 바꾼 교육 패러다임의 </a:t>
            </a:r>
            <a:r>
              <a:rPr lang="ko-KR" altLang="en-US" sz="3100" b="1" dirty="0" err="1">
                <a:solidFill>
                  <a:schemeClr val="bg1"/>
                </a:solidFill>
                <a:latin typeface="+mj-ea"/>
                <a:ea typeface="+mj-ea"/>
                <a:cs typeface="+mj-cs"/>
              </a:rPr>
              <a:t>변화이자</a:t>
            </a: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 교수</a:t>
            </a:r>
            <a:r>
              <a:rPr lang="en-US" altLang="ko-KR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-</a:t>
            </a: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학습 방법의 변화</a:t>
            </a:r>
            <a:endParaRPr lang="en-US" altLang="ko-KR" sz="3100" b="1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  <a:p>
            <a:pPr defTabSz="2920360">
              <a:lnSpc>
                <a:spcPct val="120000"/>
              </a:lnSpc>
              <a:buFont typeface="Arial" pitchFamily="34" charset="0"/>
              <a:buChar char="•"/>
              <a:defRPr/>
            </a:pPr>
            <a:endParaRPr lang="en-US" altLang="ko-KR" sz="3100" b="1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  <a:p>
            <a:pPr defTabSz="292036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 사전 예습 활동 </a:t>
            </a:r>
            <a:r>
              <a:rPr lang="en-US" altLang="ko-KR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(</a:t>
            </a: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테크놀로지 기반의 자기주도적 학습</a:t>
            </a:r>
            <a:r>
              <a:rPr lang="en-US" altLang="ko-KR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)  +  </a:t>
            </a: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본 수업 활동 </a:t>
            </a:r>
            <a:r>
              <a:rPr lang="en-US" altLang="ko-KR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(</a:t>
            </a: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학습자 중심의 참여 활동 중심 교수</a:t>
            </a:r>
            <a:r>
              <a:rPr lang="en-US" altLang="ko-KR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-</a:t>
            </a:r>
            <a:r>
              <a:rPr lang="ko-KR" altLang="en-US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학습</a:t>
            </a:r>
            <a:r>
              <a:rPr lang="en-US" altLang="ko-KR" sz="3100" b="1" dirty="0">
                <a:solidFill>
                  <a:schemeClr val="bg1"/>
                </a:solidFill>
                <a:latin typeface="+mj-ea"/>
                <a:ea typeface="+mj-ea"/>
                <a:cs typeface="+mj-cs"/>
              </a:rPr>
              <a:t>)</a:t>
            </a:r>
            <a:endParaRPr lang="ko-KR" altLang="en-US" sz="3100" b="1" dirty="0">
              <a:solidFill>
                <a:schemeClr val="bg1"/>
              </a:solidFill>
              <a:latin typeface="+mj-ea"/>
              <a:ea typeface="+mj-ea"/>
              <a:cs typeface="+mj-cs"/>
            </a:endParaRPr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500438"/>
            <a:ext cx="7931150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5949696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642938" y="357188"/>
            <a:ext cx="4786312" cy="1071562"/>
          </a:xfrm>
          <a:prstGeom prst="rect">
            <a:avLst/>
          </a:prstGeom>
          <a:solidFill>
            <a:srgbClr val="EA6E64"/>
          </a:solidFill>
        </p:spPr>
        <p:txBody>
          <a:bodyPr lIns="291970" tIns="145984" rIns="291970" bIns="145984" anchor="ctr">
            <a:normAutofit fontScale="62500" lnSpcReduction="20000"/>
          </a:bodyPr>
          <a:lstStyle/>
          <a:p>
            <a:pPr defTabSz="2920360">
              <a:defRPr/>
            </a:pPr>
            <a:r>
              <a:rPr lang="ko-KR" altLang="en-US" sz="6600" b="1" dirty="0">
                <a:solidFill>
                  <a:schemeClr val="bg1"/>
                </a:solidFill>
                <a:latin typeface="HY나무M" pitchFamily="18" charset="-127"/>
                <a:ea typeface="HY나무M" pitchFamily="18" charset="-127"/>
                <a:cs typeface="+mj-cs"/>
              </a:rPr>
              <a:t>    플립러닝이란</a:t>
            </a:r>
            <a:r>
              <a:rPr lang="en-US" altLang="ko-KR" sz="6600" b="1" dirty="0">
                <a:solidFill>
                  <a:schemeClr val="bg1"/>
                </a:solidFill>
                <a:latin typeface="HY나무M" pitchFamily="18" charset="-127"/>
                <a:ea typeface="HY나무M" pitchFamily="18" charset="-127"/>
                <a:cs typeface="+mj-cs"/>
              </a:rPr>
              <a:t>?</a:t>
            </a:r>
            <a:endParaRPr lang="ko-KR" altLang="en-US" sz="2800" b="1" dirty="0">
              <a:solidFill>
                <a:schemeClr val="bg1"/>
              </a:solidFill>
              <a:latin typeface="HY나무M" pitchFamily="18" charset="-127"/>
              <a:ea typeface="HY나무M" pitchFamily="18" charset="-127"/>
              <a:cs typeface="+mj-cs"/>
            </a:endParaRP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857375"/>
            <a:ext cx="8001000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0846853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Flipped classroom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을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선택하는 이유</a:t>
            </a:r>
          </a:p>
        </p:txBody>
      </p:sp>
      <p:sp>
        <p:nvSpPr>
          <p:cNvPr id="13315" name="내용 개체 틀 2"/>
          <p:cNvSpPr>
            <a:spLocks noGrp="1"/>
          </p:cNvSpPr>
          <p:nvPr>
            <p:ph idx="1"/>
          </p:nvPr>
        </p:nvSpPr>
        <p:spPr>
          <a:xfrm>
            <a:off x="357188" y="2143125"/>
            <a:ext cx="8786812" cy="4525963"/>
          </a:xfrm>
        </p:spPr>
        <p:txBody>
          <a:bodyPr/>
          <a:lstStyle/>
          <a:p>
            <a:r>
              <a:rPr lang="ko-KR" altLang="en-US" sz="2600" b="1" dirty="0">
                <a:solidFill>
                  <a:schemeClr val="tx1"/>
                </a:solidFill>
              </a:rPr>
              <a:t>짧아진 학생들의 집중력</a:t>
            </a:r>
            <a:endParaRPr lang="en-US" altLang="ko-KR" sz="2600" b="1" dirty="0">
              <a:solidFill>
                <a:schemeClr val="tx1"/>
              </a:solidFill>
            </a:endParaRPr>
          </a:p>
          <a:p>
            <a:r>
              <a:rPr lang="ko-KR" altLang="en-US" sz="2600" b="1" dirty="0">
                <a:solidFill>
                  <a:schemeClr val="tx1"/>
                </a:solidFill>
              </a:rPr>
              <a:t>외우는 교육 의미 없음 </a:t>
            </a:r>
            <a:endParaRPr lang="en-US" altLang="ko-KR" sz="2600" b="1" dirty="0">
              <a:solidFill>
                <a:schemeClr val="tx1"/>
              </a:solidFill>
            </a:endParaRPr>
          </a:p>
          <a:p>
            <a:r>
              <a:rPr lang="ko-KR" altLang="en-US" sz="2600" b="1" dirty="0">
                <a:solidFill>
                  <a:schemeClr val="tx1"/>
                </a:solidFill>
              </a:rPr>
              <a:t>배운 것을 적용해보는 학습</a:t>
            </a:r>
            <a:endParaRPr lang="en-US" altLang="ko-KR" sz="2600" b="1" dirty="0">
              <a:solidFill>
                <a:schemeClr val="tx1"/>
              </a:solidFill>
            </a:endParaRPr>
          </a:p>
          <a:p>
            <a:r>
              <a:rPr lang="ko-KR" altLang="en-US" sz="2600" b="1" dirty="0">
                <a:solidFill>
                  <a:schemeClr val="tx1"/>
                </a:solidFill>
              </a:rPr>
              <a:t>고차원적 사고 훈련의 중요성</a:t>
            </a:r>
            <a:endParaRPr lang="en-US" altLang="ko-KR" sz="2600" b="1" dirty="0">
              <a:solidFill>
                <a:schemeClr val="tx1"/>
              </a:solidFill>
            </a:endParaRPr>
          </a:p>
          <a:p>
            <a:r>
              <a:rPr lang="ko-KR" altLang="en-US" sz="2600" b="1" dirty="0">
                <a:solidFill>
                  <a:schemeClr val="tx1"/>
                </a:solidFill>
              </a:rPr>
              <a:t>효율적인 수업 운영 </a:t>
            </a:r>
            <a:r>
              <a:rPr lang="en-US" altLang="ko-KR" sz="2600" b="1" dirty="0">
                <a:solidFill>
                  <a:schemeClr val="tx1"/>
                </a:solidFill>
              </a:rPr>
              <a:t>– </a:t>
            </a:r>
            <a:r>
              <a:rPr lang="ko-KR" altLang="en-US" sz="2600" b="1" dirty="0">
                <a:solidFill>
                  <a:schemeClr val="tx1"/>
                </a:solidFill>
              </a:rPr>
              <a:t>학생 참여 증진 </a:t>
            </a:r>
            <a:endParaRPr lang="en-US" altLang="ko-KR" sz="2600" b="1" dirty="0">
              <a:solidFill>
                <a:schemeClr val="tx1"/>
              </a:solidFill>
            </a:endParaRPr>
          </a:p>
          <a:p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282672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Flipped classroom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설계 및 운영 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Tips</a:t>
            </a:r>
            <a:endParaRPr lang="ko-KR" altLang="en-US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104138"/>
              </p:ext>
            </p:extLst>
          </p:nvPr>
        </p:nvGraphicFramePr>
        <p:xfrm>
          <a:off x="0" y="1857365"/>
          <a:ext cx="9144000" cy="4811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타원형 설명선 4"/>
          <p:cNvSpPr/>
          <p:nvPr/>
        </p:nvSpPr>
        <p:spPr>
          <a:xfrm>
            <a:off x="642938" y="2500315"/>
            <a:ext cx="1071562" cy="571500"/>
          </a:xfrm>
          <a:prstGeom prst="wedgeEllipseCallout">
            <a:avLst>
              <a:gd name="adj1" fmla="val -3863"/>
              <a:gd name="adj2" fmla="val 9583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anchor="ctr"/>
          <a:lstStyle/>
          <a:p>
            <a:pPr algn="ctr">
              <a:defRPr/>
            </a:pPr>
            <a:r>
              <a:rPr lang="en-US" altLang="ko-KR" dirty="0">
                <a:solidFill>
                  <a:schemeClr val="tx1"/>
                </a:solidFill>
              </a:rPr>
              <a:t>Tip1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" name="타원형 설명선 6"/>
          <p:cNvSpPr/>
          <p:nvPr/>
        </p:nvSpPr>
        <p:spPr>
          <a:xfrm>
            <a:off x="4071938" y="2500315"/>
            <a:ext cx="1071562" cy="571500"/>
          </a:xfrm>
          <a:prstGeom prst="wedgeEllipseCallout">
            <a:avLst>
              <a:gd name="adj1" fmla="val -3863"/>
              <a:gd name="adj2" fmla="val 9583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anchor="ctr"/>
          <a:lstStyle/>
          <a:p>
            <a:pPr algn="ctr">
              <a:defRPr/>
            </a:pPr>
            <a:r>
              <a:rPr lang="en-US" altLang="ko-KR" dirty="0">
                <a:solidFill>
                  <a:schemeClr val="tx1"/>
                </a:solidFill>
              </a:rPr>
              <a:t>Tip2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98812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1: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사전 온라인 예습 학습</a:t>
            </a:r>
          </a:p>
        </p:txBody>
      </p:sp>
      <p:sp>
        <p:nvSpPr>
          <p:cNvPr id="15363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en-US" altLang="ko-KR" b="1" dirty="0"/>
          </a:p>
          <a:p>
            <a:r>
              <a:rPr lang="ko-KR" altLang="en-US" b="1" dirty="0">
                <a:solidFill>
                  <a:schemeClr val="tx1"/>
                </a:solidFill>
              </a:rPr>
              <a:t>동영상 길이 </a:t>
            </a:r>
            <a:r>
              <a:rPr lang="en-US" altLang="ko-KR" b="1" dirty="0">
                <a:solidFill>
                  <a:schemeClr val="tx1"/>
                </a:solidFill>
              </a:rPr>
              <a:t>– mini module</a:t>
            </a:r>
          </a:p>
          <a:p>
            <a:pPr lvl="1"/>
            <a:r>
              <a:rPr lang="ko-KR" altLang="en-US" b="1" dirty="0">
                <a:solidFill>
                  <a:schemeClr val="tx1"/>
                </a:solidFill>
              </a:rPr>
              <a:t>그렇다면 어느 정도가 적절</a:t>
            </a:r>
            <a:r>
              <a:rPr lang="en-US" altLang="ko-KR" b="1" dirty="0">
                <a:solidFill>
                  <a:schemeClr val="tx1"/>
                </a:solidFill>
              </a:rPr>
              <a:t>?</a:t>
            </a:r>
          </a:p>
          <a:p>
            <a:pPr lvl="1">
              <a:buNone/>
            </a:pPr>
            <a:endParaRPr lang="en-US" altLang="ko-KR" b="1" dirty="0">
              <a:solidFill>
                <a:schemeClr val="tx1"/>
              </a:solidFill>
            </a:endParaRPr>
          </a:p>
          <a:p>
            <a:r>
              <a:rPr lang="ko-KR" altLang="en-US" b="1" dirty="0">
                <a:solidFill>
                  <a:schemeClr val="tx1"/>
                </a:solidFill>
              </a:rPr>
              <a:t>어떤 것을 동영상으로</a:t>
            </a:r>
            <a:r>
              <a:rPr lang="en-US" altLang="ko-KR" b="1" dirty="0">
                <a:solidFill>
                  <a:schemeClr val="tx1"/>
                </a:solidFill>
              </a:rPr>
              <a:t>?</a:t>
            </a:r>
          </a:p>
          <a:p>
            <a:pPr lvl="1"/>
            <a:r>
              <a:rPr lang="ko-KR" altLang="en-US" b="1" dirty="0">
                <a:solidFill>
                  <a:schemeClr val="tx1"/>
                </a:solidFill>
              </a:rPr>
              <a:t>무엇을 해야 효과적이고</a:t>
            </a:r>
            <a:endParaRPr lang="en-US" altLang="ko-KR" b="1" dirty="0">
              <a:solidFill>
                <a:schemeClr val="tx1"/>
              </a:solidFill>
            </a:endParaRPr>
          </a:p>
          <a:p>
            <a:pPr lvl="1"/>
            <a:r>
              <a:rPr lang="ko-KR" altLang="en-US" b="1" dirty="0">
                <a:solidFill>
                  <a:schemeClr val="tx1"/>
                </a:solidFill>
              </a:rPr>
              <a:t>무엇은 하면 덜 효과적인지</a:t>
            </a:r>
            <a:r>
              <a:rPr lang="en-US" altLang="ko-KR" b="1" dirty="0">
                <a:solidFill>
                  <a:schemeClr val="tx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94537061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1: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사전 온라인 예습 학습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800100" y="2143125"/>
            <a:ext cx="8343900" cy="4525963"/>
          </a:xfrm>
        </p:spPr>
        <p:txBody>
          <a:bodyPr/>
          <a:lstStyle/>
          <a:p>
            <a:r>
              <a:rPr lang="ko-KR" altLang="en-US" b="1" dirty="0">
                <a:solidFill>
                  <a:schemeClr val="tx1"/>
                </a:solidFill>
              </a:rPr>
              <a:t>동영상 길이 </a:t>
            </a:r>
            <a:r>
              <a:rPr lang="en-US" altLang="ko-KR" b="1" dirty="0">
                <a:solidFill>
                  <a:schemeClr val="tx1"/>
                </a:solidFill>
              </a:rPr>
              <a:t>– mini module</a:t>
            </a:r>
          </a:p>
          <a:p>
            <a:pPr lvl="1"/>
            <a:r>
              <a:rPr lang="en-US" altLang="ko-KR" dirty="0">
                <a:solidFill>
                  <a:schemeClr val="tx1"/>
                </a:solidFill>
              </a:rPr>
              <a:t>10</a:t>
            </a:r>
            <a:r>
              <a:rPr lang="ko-KR" altLang="en-US" dirty="0">
                <a:solidFill>
                  <a:schemeClr val="tx1"/>
                </a:solidFill>
              </a:rPr>
              <a:t>분 내외</a:t>
            </a:r>
            <a:r>
              <a:rPr lang="en-US" altLang="ko-KR" dirty="0">
                <a:solidFill>
                  <a:schemeClr val="tx1"/>
                </a:solidFill>
              </a:rPr>
              <a:t>, 2-3</a:t>
            </a:r>
            <a:r>
              <a:rPr lang="ko-KR" altLang="en-US" dirty="0">
                <a:solidFill>
                  <a:schemeClr val="tx1"/>
                </a:solidFill>
              </a:rPr>
              <a:t>개를 넘지 말 것</a:t>
            </a:r>
            <a:endParaRPr lang="en-US" altLang="ko-KR" dirty="0">
              <a:solidFill>
                <a:schemeClr val="tx1"/>
              </a:solidFill>
            </a:endParaRPr>
          </a:p>
          <a:p>
            <a:pPr lvl="1"/>
            <a:endParaRPr lang="en-US" altLang="ko-KR" dirty="0">
              <a:solidFill>
                <a:schemeClr val="tx1"/>
              </a:solidFill>
            </a:endParaRPr>
          </a:p>
          <a:p>
            <a:pPr lvl="1"/>
            <a:endParaRPr lang="en-US" altLang="ko-KR" dirty="0">
              <a:solidFill>
                <a:schemeClr val="tx1"/>
              </a:solidFill>
            </a:endParaRPr>
          </a:p>
          <a:p>
            <a:pPr lvl="1"/>
            <a:endParaRPr lang="en-US" altLang="ko-KR" dirty="0">
              <a:solidFill>
                <a:schemeClr val="tx1"/>
              </a:solidFill>
            </a:endParaRPr>
          </a:p>
          <a:p>
            <a:pPr lvl="1"/>
            <a:endParaRPr lang="en-US" altLang="ko-KR" dirty="0">
              <a:solidFill>
                <a:schemeClr val="tx1"/>
              </a:solidFill>
            </a:endParaRPr>
          </a:p>
          <a:p>
            <a:pPr lvl="1"/>
            <a:endParaRPr lang="en-US" altLang="ko-KR" dirty="0">
              <a:solidFill>
                <a:schemeClr val="tx1"/>
              </a:solidFill>
            </a:endParaRPr>
          </a:p>
          <a:p>
            <a:pPr lvl="1"/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b="1" dirty="0">
                <a:solidFill>
                  <a:schemeClr val="tx1"/>
                </a:solidFill>
              </a:rPr>
              <a:t>그렇다면 다 커버되지 않는 수업 내용은</a:t>
            </a:r>
            <a:r>
              <a:rPr lang="en-US" altLang="ko-KR" b="1" dirty="0">
                <a:solidFill>
                  <a:schemeClr val="tx1"/>
                </a:solidFill>
              </a:rPr>
              <a:t>?</a:t>
            </a:r>
          </a:p>
          <a:p>
            <a:pPr lvl="1"/>
            <a:r>
              <a:rPr lang="ko-KR" altLang="en-US" dirty="0">
                <a:solidFill>
                  <a:schemeClr val="tx1"/>
                </a:solidFill>
              </a:rPr>
              <a:t>일부는 대면수업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 err="1">
                <a:solidFill>
                  <a:schemeClr val="tx1"/>
                </a:solidFill>
              </a:rPr>
              <a:t>비대면</a:t>
            </a:r>
            <a:r>
              <a:rPr lang="ko-KR" altLang="en-US" dirty="0">
                <a:solidFill>
                  <a:schemeClr val="tx1"/>
                </a:solidFill>
              </a:rPr>
              <a:t> 실시간 수업에서 </a:t>
            </a:r>
            <a:endParaRPr lang="en-US" altLang="ko-KR" dirty="0">
              <a:solidFill>
                <a:schemeClr val="tx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2773" y="3531942"/>
            <a:ext cx="2690072" cy="141626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2317" y="3350636"/>
            <a:ext cx="4089010" cy="1778880"/>
          </a:xfrm>
          <a:prstGeom prst="rect">
            <a:avLst/>
          </a:prstGeom>
        </p:spPr>
      </p:pic>
      <p:sp>
        <p:nvSpPr>
          <p:cNvPr id="6" name="타원 5"/>
          <p:cNvSpPr/>
          <p:nvPr/>
        </p:nvSpPr>
        <p:spPr>
          <a:xfrm>
            <a:off x="4721261" y="3694663"/>
            <a:ext cx="1254034" cy="1271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rtlCol="0" anchor="ctr"/>
          <a:lstStyle/>
          <a:p>
            <a:pPr algn="ctr"/>
            <a:r>
              <a:rPr lang="en-US" altLang="ko-KR" sz="1400" dirty="0"/>
              <a:t>Micro-learning</a:t>
            </a:r>
            <a:r>
              <a:rPr lang="ko-KR" altLang="en-US" sz="1400" dirty="0"/>
              <a:t>의</a:t>
            </a:r>
            <a:r>
              <a:rPr lang="en-US" altLang="ko-KR" sz="1400" dirty="0"/>
              <a:t> </a:t>
            </a:r>
            <a:r>
              <a:rPr lang="ko-KR" altLang="en-US" sz="1400" dirty="0"/>
              <a:t>이점</a:t>
            </a:r>
          </a:p>
        </p:txBody>
      </p:sp>
    </p:spTree>
    <p:extLst>
      <p:ext uri="{BB962C8B-B14F-4D97-AF65-F5344CB8AC3E}">
        <p14:creationId xmlns:p14="http://schemas.microsoft.com/office/powerpoint/2010/main" val="32169995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"/>
            <a:ext cx="8229600" cy="1387929"/>
          </a:xfrm>
        </p:spPr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1: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사전 온라인 예습 학습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4525963"/>
          </a:xfrm>
        </p:spPr>
        <p:txBody>
          <a:bodyPr/>
          <a:lstStyle/>
          <a:p>
            <a:endParaRPr lang="en-US" altLang="ko-KR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2539591"/>
              </p:ext>
            </p:extLst>
          </p:nvPr>
        </p:nvGraphicFramePr>
        <p:xfrm>
          <a:off x="0" y="1785940"/>
          <a:ext cx="9144000" cy="521573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772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어떤 것을 동영상으로</a:t>
                      </a:r>
                      <a:endParaRPr lang="en-US" altLang="ko-KR" sz="20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u="sng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하는 것이 </a:t>
                      </a:r>
                      <a:r>
                        <a:rPr lang="ko-KR" altLang="en-US" sz="2000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좋은가</a:t>
                      </a:r>
                      <a:r>
                        <a:rPr lang="en-US" altLang="ko-KR" sz="2000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?</a:t>
                      </a:r>
                    </a:p>
                    <a:p>
                      <a:pPr algn="ctr" latinLnBrk="1"/>
                      <a:endParaRPr lang="ko-KR" altLang="en-US" sz="20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어떤 것은 동영상으로 </a:t>
                      </a:r>
                      <a:endParaRPr lang="en-US" altLang="ko-KR" sz="20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u="sng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하지 말아야 </a:t>
                      </a:r>
                      <a:r>
                        <a:rPr lang="ko-KR" altLang="en-US" sz="2000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하는가</a:t>
                      </a:r>
                      <a:r>
                        <a:rPr lang="en-US" altLang="ko-KR" sz="2000" dirty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?</a:t>
                      </a:r>
                    </a:p>
                    <a:p>
                      <a:pPr algn="ctr" latinLnBrk="1"/>
                      <a:endParaRPr lang="ko-KR" altLang="en-US" sz="20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8457">
                <a:tc>
                  <a:txBody>
                    <a:bodyPr/>
                    <a:lstStyle/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  수업시간에 특별한 집중을 요하는데 </a:t>
                      </a: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  내용이 설명으로만 이루어져서 재미없어 하는 부분 </a:t>
                      </a: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  그러나</a:t>
                      </a:r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반드시 </a:t>
                      </a:r>
                      <a:r>
                        <a:rPr lang="ko-KR" altLang="en-US" sz="2000" b="1" dirty="0">
                          <a:solidFill>
                            <a:srgbClr val="FF0000"/>
                          </a:solidFill>
                        </a:rPr>
                        <a:t>핵심내용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이어야 함</a:t>
                      </a: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  부수적 내용은 </a:t>
                      </a:r>
                      <a:r>
                        <a:rPr lang="ko-KR" altLang="en-US" sz="2000" dirty="0">
                          <a:solidFill>
                            <a:srgbClr val="0070C0"/>
                          </a:solidFill>
                        </a:rPr>
                        <a:t>선택형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동영상 강의로</a:t>
                      </a: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  비판적 사고를 요하는 것</a:t>
                      </a: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1">
                        <a:buFont typeface="Arial" pitchFamily="34" charset="0"/>
                        <a:buChar char="•"/>
                      </a:pP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  논쟁의 여지가 있는 것</a:t>
                      </a: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1">
                        <a:buFont typeface="Arial" pitchFamily="34" charset="0"/>
                        <a:buChar char="•"/>
                      </a:pP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토론의 여지가 있는 것</a:t>
                      </a:r>
                      <a:endParaRPr lang="en-US" altLang="ko-KR" sz="2000" dirty="0">
                        <a:solidFill>
                          <a:schemeClr val="tx1"/>
                        </a:solidFill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33958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Tip1: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사전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온라인 예습 학습</a:t>
            </a:r>
          </a:p>
        </p:txBody>
      </p:sp>
      <p:sp>
        <p:nvSpPr>
          <p:cNvPr id="20483" name="내용 개체 틀 2"/>
          <p:cNvSpPr>
            <a:spLocks noGrp="1"/>
          </p:cNvSpPr>
          <p:nvPr>
            <p:ph idx="1"/>
          </p:nvPr>
        </p:nvSpPr>
        <p:spPr>
          <a:xfrm>
            <a:off x="457200" y="2024743"/>
            <a:ext cx="8229600" cy="4101420"/>
          </a:xfrm>
        </p:spPr>
        <p:txBody>
          <a:bodyPr/>
          <a:lstStyle/>
          <a:p>
            <a:pPr lvl="1">
              <a:defRPr/>
            </a:pPr>
            <a:endParaRPr lang="en-US" altLang="ko-KR" sz="2800" dirty="0">
              <a:solidFill>
                <a:schemeClr val="tx1"/>
              </a:solidFill>
            </a:endParaRPr>
          </a:p>
          <a:p>
            <a:pPr lvl="1">
              <a:defRPr/>
            </a:pPr>
            <a:endParaRPr lang="en-US" altLang="ko-KR" sz="2800" dirty="0">
              <a:solidFill>
                <a:schemeClr val="tx1"/>
              </a:solidFill>
            </a:endParaRPr>
          </a:p>
          <a:p>
            <a:pPr lvl="1">
              <a:defRPr/>
            </a:pPr>
            <a:endParaRPr lang="en-US" altLang="ko-KR" sz="2800" dirty="0">
              <a:solidFill>
                <a:schemeClr val="tx1"/>
              </a:solidFill>
            </a:endParaRPr>
          </a:p>
          <a:p>
            <a:pPr lvl="1">
              <a:defRPr/>
            </a:pPr>
            <a:endParaRPr lang="en-US" altLang="ko-KR" sz="2800" dirty="0">
              <a:solidFill>
                <a:schemeClr val="tx1"/>
              </a:solidFill>
            </a:endParaRPr>
          </a:p>
          <a:p>
            <a:pPr lvl="1">
              <a:defRPr/>
            </a:pPr>
            <a:endParaRPr lang="en-US" altLang="ko-KR" sz="2800" dirty="0">
              <a:solidFill>
                <a:schemeClr val="tx1"/>
              </a:solidFill>
            </a:endParaRPr>
          </a:p>
          <a:p>
            <a:pPr marL="452302" lvl="1" indent="0" algn="ctr">
              <a:buNone/>
              <a:defRPr/>
            </a:pPr>
            <a:r>
              <a:rPr lang="ko-KR" altLang="en-US" sz="2800" dirty="0" err="1">
                <a:solidFill>
                  <a:schemeClr val="tx1"/>
                </a:solidFill>
              </a:rPr>
              <a:t>플립러닝</a:t>
            </a:r>
            <a:r>
              <a:rPr lang="ko-KR" altLang="en-US" sz="2800" dirty="0">
                <a:solidFill>
                  <a:schemeClr val="tx1"/>
                </a:solidFill>
              </a:rPr>
              <a:t> 사전 </a:t>
            </a:r>
            <a:r>
              <a:rPr lang="ko-KR" altLang="en-US" sz="2800" dirty="0" err="1">
                <a:solidFill>
                  <a:schemeClr val="tx1"/>
                </a:solidFill>
              </a:rPr>
              <a:t>학습자료가</a:t>
            </a:r>
            <a:r>
              <a:rPr lang="ko-KR" altLang="en-US" sz="2800" dirty="0">
                <a:solidFill>
                  <a:schemeClr val="tx1"/>
                </a:solidFill>
              </a:rPr>
              <a:t> 반드시 </a:t>
            </a:r>
            <a:endParaRPr lang="en-US" altLang="ko-KR" sz="2800" dirty="0">
              <a:solidFill>
                <a:schemeClr val="tx1"/>
              </a:solidFill>
            </a:endParaRPr>
          </a:p>
          <a:p>
            <a:pPr marL="452302" lvl="1" indent="0" algn="ctr">
              <a:buNone/>
              <a:defRPr/>
            </a:pPr>
            <a:r>
              <a:rPr lang="ko-KR" altLang="en-US" sz="2800" dirty="0">
                <a:solidFill>
                  <a:schemeClr val="tx1"/>
                </a:solidFill>
              </a:rPr>
              <a:t>동영상일 필요는 있다 </a:t>
            </a:r>
            <a:r>
              <a:rPr lang="en-US" altLang="ko-KR" sz="2800" dirty="0">
                <a:solidFill>
                  <a:schemeClr val="tx1"/>
                </a:solidFill>
              </a:rPr>
              <a:t>(      ),  </a:t>
            </a:r>
            <a:r>
              <a:rPr lang="ko-KR" altLang="en-US" sz="2800" dirty="0">
                <a:solidFill>
                  <a:schemeClr val="tx1"/>
                </a:solidFill>
              </a:rPr>
              <a:t>없다</a:t>
            </a:r>
            <a:r>
              <a:rPr lang="en-US" altLang="ko-KR" sz="2800" dirty="0">
                <a:solidFill>
                  <a:schemeClr val="tx1"/>
                </a:solidFill>
              </a:rPr>
              <a:t>(       )</a:t>
            </a:r>
            <a:endParaRPr lang="ko-KR" altLang="en-US" sz="28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US" altLang="ko-KR" b="1" dirty="0">
              <a:solidFill>
                <a:schemeClr val="tx1"/>
              </a:solidFill>
            </a:endParaRPr>
          </a:p>
        </p:txBody>
      </p:sp>
      <p:sp>
        <p:nvSpPr>
          <p:cNvPr id="5" name="순서도: 연결자 4"/>
          <p:cNvSpPr/>
          <p:nvPr/>
        </p:nvSpPr>
        <p:spPr>
          <a:xfrm>
            <a:off x="7164300" y="5140416"/>
            <a:ext cx="571500" cy="50006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2150" y="2024879"/>
            <a:ext cx="2488093" cy="180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9771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Tip1: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사전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온라인 예습 학습</a:t>
            </a:r>
          </a:p>
        </p:txBody>
      </p:sp>
      <p:sp>
        <p:nvSpPr>
          <p:cNvPr id="21507" name="내용 개체 틀 2"/>
          <p:cNvSpPr>
            <a:spLocks noGrp="1"/>
          </p:cNvSpPr>
          <p:nvPr>
            <p:ph idx="1"/>
          </p:nvPr>
        </p:nvSpPr>
        <p:spPr>
          <a:xfrm>
            <a:off x="457223" y="2106522"/>
            <a:ext cx="8521337" cy="4019777"/>
          </a:xfrm>
        </p:spPr>
        <p:txBody>
          <a:bodyPr/>
          <a:lstStyle/>
          <a:p>
            <a:r>
              <a:rPr lang="ko-KR" altLang="en-US" b="1" dirty="0">
                <a:solidFill>
                  <a:schemeClr val="tx1"/>
                </a:solidFill>
              </a:rPr>
              <a:t>동영상은 어떻게 만드는가</a:t>
            </a:r>
            <a:r>
              <a:rPr lang="en-US" altLang="ko-KR" b="1" dirty="0">
                <a:solidFill>
                  <a:schemeClr val="tx1"/>
                </a:solidFill>
              </a:rPr>
              <a:t>?</a:t>
            </a:r>
          </a:p>
          <a:p>
            <a:pPr lvl="1"/>
            <a:r>
              <a:rPr lang="en-US" altLang="ko-KR" dirty="0">
                <a:solidFill>
                  <a:schemeClr val="tx1"/>
                </a:solidFill>
              </a:rPr>
              <a:t>Reusable Learning Contents </a:t>
            </a:r>
            <a:r>
              <a:rPr lang="ko-KR" altLang="en-US" dirty="0">
                <a:solidFill>
                  <a:schemeClr val="tx1"/>
                </a:solidFill>
              </a:rPr>
              <a:t>활용</a:t>
            </a:r>
            <a:endParaRPr lang="en-US" altLang="ko-KR" dirty="0">
              <a:solidFill>
                <a:schemeClr val="tx1"/>
              </a:solidFill>
            </a:endParaRPr>
          </a:p>
          <a:p>
            <a:pPr lvl="1"/>
            <a:r>
              <a:rPr lang="en-US" altLang="ko-KR" dirty="0">
                <a:solidFill>
                  <a:schemeClr val="tx1"/>
                </a:solidFill>
              </a:rPr>
              <a:t>Self-</a:t>
            </a:r>
            <a:r>
              <a:rPr lang="ko-KR" altLang="en-US" dirty="0">
                <a:solidFill>
                  <a:schemeClr val="tx1"/>
                </a:solidFill>
              </a:rPr>
              <a:t>제작</a:t>
            </a:r>
            <a:r>
              <a:rPr lang="en-US" altLang="ko-KR" dirty="0">
                <a:solidFill>
                  <a:schemeClr val="tx1"/>
                </a:solidFill>
              </a:rPr>
              <a:t>. LMS </a:t>
            </a:r>
            <a:r>
              <a:rPr lang="ko-KR" altLang="en-US" dirty="0">
                <a:solidFill>
                  <a:schemeClr val="tx1"/>
                </a:solidFill>
              </a:rPr>
              <a:t>등에 탑재 </a:t>
            </a:r>
            <a:endParaRPr lang="en-US" altLang="ko-KR" dirty="0">
              <a:solidFill>
                <a:schemeClr val="tx1"/>
              </a:solidFill>
            </a:endParaRPr>
          </a:p>
          <a:p>
            <a:pPr lvl="1"/>
            <a:endParaRPr lang="en-US" altLang="ko-KR" dirty="0">
              <a:solidFill>
                <a:schemeClr val="tx1"/>
              </a:solidFill>
            </a:endParaRPr>
          </a:p>
          <a:p>
            <a:pPr lvl="1"/>
            <a:r>
              <a:rPr lang="ko-KR" altLang="en-US" dirty="0">
                <a:solidFill>
                  <a:schemeClr val="tx1"/>
                </a:solidFill>
              </a:rPr>
              <a:t>다양한 도구 활용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</a:p>
          <a:p>
            <a:pPr lvl="2"/>
            <a:r>
              <a:rPr lang="ko-KR" altLang="en-US" dirty="0">
                <a:solidFill>
                  <a:schemeClr val="tx1"/>
                </a:solidFill>
              </a:rPr>
              <a:t>예</a:t>
            </a:r>
            <a:r>
              <a:rPr lang="en-US" altLang="ko-KR" dirty="0">
                <a:solidFill>
                  <a:schemeClr val="tx1"/>
                </a:solidFill>
              </a:rPr>
              <a:t>&gt; </a:t>
            </a:r>
          </a:p>
          <a:p>
            <a:pPr lvl="3"/>
            <a:r>
              <a:rPr lang="en-US" altLang="ko-KR" dirty="0">
                <a:solidFill>
                  <a:schemeClr val="tx1"/>
                </a:solidFill>
              </a:rPr>
              <a:t>PPT </a:t>
            </a:r>
            <a:r>
              <a:rPr lang="ko-KR" altLang="en-US" dirty="0" err="1">
                <a:solidFill>
                  <a:schemeClr val="tx1"/>
                </a:solidFill>
              </a:rPr>
              <a:t>슬라이드쇼</a:t>
            </a:r>
            <a:r>
              <a:rPr lang="ko-KR" altLang="en-US" dirty="0">
                <a:solidFill>
                  <a:schemeClr val="tx1"/>
                </a:solidFill>
              </a:rPr>
              <a:t> 녹화</a:t>
            </a:r>
            <a:endParaRPr lang="en-US" altLang="ko-KR" dirty="0">
              <a:solidFill>
                <a:schemeClr val="tx1"/>
              </a:solidFill>
            </a:endParaRPr>
          </a:p>
          <a:p>
            <a:pPr lvl="3"/>
            <a:r>
              <a:rPr lang="en-US" altLang="ko-KR" dirty="0">
                <a:solidFill>
                  <a:schemeClr val="tx1"/>
                </a:solidFill>
              </a:rPr>
              <a:t>Apple app </a:t>
            </a:r>
            <a:r>
              <a:rPr lang="ko-KR" altLang="en-US" dirty="0">
                <a:solidFill>
                  <a:schemeClr val="tx1"/>
                </a:solidFill>
              </a:rPr>
              <a:t>중 </a:t>
            </a:r>
            <a:r>
              <a:rPr lang="en-US" altLang="ko-KR" b="1" dirty="0">
                <a:solidFill>
                  <a:schemeClr val="tx1"/>
                </a:solidFill>
              </a:rPr>
              <a:t>explain everything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어떤 문서에도 필기와 </a:t>
            </a:r>
            <a:r>
              <a:rPr lang="ko-KR" altLang="en-US" dirty="0" err="1">
                <a:solidFill>
                  <a:schemeClr val="tx1"/>
                </a:solidFill>
              </a:rPr>
              <a:t>소리입히기</a:t>
            </a:r>
            <a:r>
              <a:rPr lang="ko-KR" altLang="en-US" dirty="0">
                <a:solidFill>
                  <a:schemeClr val="tx1"/>
                </a:solidFill>
              </a:rPr>
              <a:t> 됨</a:t>
            </a:r>
            <a:endParaRPr lang="en-US" altLang="ko-KR" dirty="0">
              <a:solidFill>
                <a:schemeClr val="tx1"/>
              </a:solidFill>
            </a:endParaRPr>
          </a:p>
          <a:p>
            <a:pPr lvl="3"/>
            <a:r>
              <a:rPr lang="en-US" altLang="ko-KR" dirty="0">
                <a:solidFill>
                  <a:schemeClr val="tx1"/>
                </a:solidFill>
              </a:rPr>
              <a:t>Apple </a:t>
            </a:r>
            <a:r>
              <a:rPr lang="ko-KR" altLang="en-US" dirty="0" err="1">
                <a:solidFill>
                  <a:schemeClr val="tx1"/>
                </a:solidFill>
              </a:rPr>
              <a:t>화면녹화</a:t>
            </a:r>
            <a:endParaRPr lang="en-US" altLang="ko-KR" dirty="0">
              <a:solidFill>
                <a:schemeClr val="tx1"/>
              </a:solidFill>
            </a:endParaRPr>
          </a:p>
          <a:p>
            <a:pPr lvl="3"/>
            <a:r>
              <a:rPr lang="ko-KR" altLang="en-US" dirty="0" err="1">
                <a:solidFill>
                  <a:schemeClr val="tx1"/>
                </a:solidFill>
              </a:rPr>
              <a:t>반디캠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en-US" altLang="ko-KR" dirty="0">
                <a:solidFill>
                  <a:schemeClr val="tx1"/>
                </a:solidFill>
              </a:rPr>
              <a:t>(PPT + </a:t>
            </a:r>
            <a:r>
              <a:rPr lang="ko-KR" altLang="en-US" dirty="0">
                <a:solidFill>
                  <a:schemeClr val="tx1"/>
                </a:solidFill>
              </a:rPr>
              <a:t>강사 모습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</a:p>
          <a:p>
            <a:pPr lvl="1"/>
            <a:endParaRPr lang="en-US" altLang="ko-KR" dirty="0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7009039" y="2296008"/>
            <a:ext cx="2134961" cy="1018495"/>
          </a:xfrm>
          <a:prstGeom prst="wedgeRoundRectCallout">
            <a:avLst>
              <a:gd name="adj1" fmla="val -99080"/>
              <a:gd name="adj2" fmla="val -536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anchor="ctr"/>
          <a:lstStyle/>
          <a:p>
            <a:pPr algn="ctr">
              <a:defRPr/>
            </a:pPr>
            <a:r>
              <a:rPr lang="ko-KR" altLang="en-US" dirty="0"/>
              <a:t>이때 고려할 점은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07854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2: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본 수업 활동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4525963"/>
          </a:xfrm>
        </p:spPr>
        <p:txBody>
          <a:bodyPr/>
          <a:lstStyle/>
          <a:p>
            <a:r>
              <a:rPr lang="ko-KR" altLang="en-US" b="1" dirty="0" err="1">
                <a:solidFill>
                  <a:schemeClr val="tx1"/>
                </a:solidFill>
              </a:rPr>
              <a:t>플립러닝</a:t>
            </a:r>
            <a:r>
              <a:rPr lang="ko-KR" altLang="en-US" b="1" dirty="0">
                <a:solidFill>
                  <a:schemeClr val="tx1"/>
                </a:solidFill>
              </a:rPr>
              <a:t> 성공의 성패 </a:t>
            </a:r>
            <a:endParaRPr lang="en-US" altLang="ko-KR" b="1" dirty="0">
              <a:solidFill>
                <a:schemeClr val="tx1"/>
              </a:solidFill>
            </a:endParaRPr>
          </a:p>
          <a:p>
            <a:endParaRPr lang="en-US" altLang="ko-KR" b="1" dirty="0">
              <a:solidFill>
                <a:schemeClr val="tx1"/>
              </a:solidFill>
            </a:endParaRPr>
          </a:p>
          <a:p>
            <a:r>
              <a:rPr lang="ko-KR" altLang="en-US" b="1" dirty="0">
                <a:solidFill>
                  <a:schemeClr val="tx1"/>
                </a:solidFill>
              </a:rPr>
              <a:t>어떤 </a:t>
            </a:r>
            <a:r>
              <a:rPr lang="en-US" altLang="ko-KR" b="1" dirty="0">
                <a:solidFill>
                  <a:schemeClr val="tx1"/>
                </a:solidFill>
              </a:rPr>
              <a:t>in-class activity </a:t>
            </a:r>
            <a:r>
              <a:rPr lang="ko-KR" altLang="en-US" b="1" dirty="0">
                <a:solidFill>
                  <a:schemeClr val="tx1"/>
                </a:solidFill>
              </a:rPr>
              <a:t>를</a:t>
            </a:r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ko-KR" altLang="en-US" b="1" dirty="0">
                <a:solidFill>
                  <a:schemeClr val="tx1"/>
                </a:solidFill>
              </a:rPr>
              <a:t>해야 할까</a:t>
            </a:r>
            <a:r>
              <a:rPr lang="en-US" altLang="ko-KR" b="1" dirty="0"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841" y="3605583"/>
            <a:ext cx="4404742" cy="30635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09554" y="4406106"/>
            <a:ext cx="1854926" cy="369332"/>
          </a:xfrm>
          <a:prstGeom prst="rect">
            <a:avLst/>
          </a:prstGeom>
          <a:noFill/>
        </p:spPr>
        <p:txBody>
          <a:bodyPr wrap="square" lIns="90354" tIns="45176" rIns="90354" bIns="45176" rtlCol="0">
            <a:spAutoFit/>
          </a:bodyPr>
          <a:lstStyle/>
          <a:p>
            <a:r>
              <a:rPr lang="ko-KR" altLang="en-US" dirty="0"/>
              <a:t>     </a:t>
            </a:r>
            <a:r>
              <a:rPr lang="ko-KR" altLang="en-US" b="1" dirty="0">
                <a:solidFill>
                  <a:srgbClr val="0070C0"/>
                </a:solidFill>
              </a:rPr>
              <a:t>본 수업 활동</a:t>
            </a:r>
          </a:p>
        </p:txBody>
      </p:sp>
    </p:spTree>
    <p:extLst>
      <p:ext uri="{BB962C8B-B14F-4D97-AF65-F5344CB8AC3E}">
        <p14:creationId xmlns:p14="http://schemas.microsoft.com/office/powerpoint/2010/main" val="2769368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887" y="1764643"/>
            <a:ext cx="8206855" cy="475746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"/>
            <a:ext cx="8229600" cy="1347107"/>
          </a:xfrm>
        </p:spPr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2: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본 수업 활동</a:t>
            </a:r>
          </a:p>
        </p:txBody>
      </p:sp>
      <p:sp>
        <p:nvSpPr>
          <p:cNvPr id="7" name="타원형 설명선 6"/>
          <p:cNvSpPr/>
          <p:nvPr/>
        </p:nvSpPr>
        <p:spPr>
          <a:xfrm>
            <a:off x="6643823" y="984375"/>
            <a:ext cx="2500313" cy="1143000"/>
          </a:xfrm>
          <a:prstGeom prst="wedgeEllipseCallout">
            <a:avLst>
              <a:gd name="adj1" fmla="val -100420"/>
              <a:gd name="adj2" fmla="val 4897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anchor="ctr"/>
          <a:lstStyle/>
          <a:p>
            <a:pPr algn="ctr">
              <a:defRPr/>
            </a:pPr>
            <a:r>
              <a:rPr lang="ko-KR" altLang="en-US" dirty="0" err="1">
                <a:solidFill>
                  <a:schemeClr val="tx1"/>
                </a:solidFill>
              </a:rPr>
              <a:t>플립러닝을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하는 이유는</a:t>
            </a:r>
            <a:r>
              <a:rPr lang="en-US" altLang="ko-KR" dirty="0">
                <a:solidFill>
                  <a:schemeClr val="tx1"/>
                </a:solidFill>
              </a:rPr>
              <a:t>?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922157" y="5146904"/>
            <a:ext cx="8030254" cy="1375339"/>
          </a:xfrm>
          <a:prstGeom prst="wedgeRoundRectCallout">
            <a:avLst>
              <a:gd name="adj1" fmla="val -17500"/>
              <a:gd name="adj2" fmla="val 49773"/>
              <a:gd name="adj3" fmla="val 16667"/>
            </a:avLst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anchor="ctr"/>
          <a:lstStyle/>
          <a:p>
            <a:pPr algn="ctr">
              <a:defRPr/>
            </a:pPr>
            <a:r>
              <a:rPr lang="ko-KR" altLang="en-US" dirty="0"/>
              <a:t>                                                  </a:t>
            </a:r>
            <a:endParaRPr lang="en-US" altLang="ko-KR" dirty="0"/>
          </a:p>
          <a:p>
            <a:pPr algn="ctr">
              <a:defRPr/>
            </a:pPr>
            <a:r>
              <a:rPr lang="en-US" altLang="ko-KR" dirty="0"/>
              <a:t>                                        </a:t>
            </a:r>
            <a:r>
              <a:rPr lang="ko-KR" altLang="en-US" dirty="0"/>
              <a:t>                                     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동영상 수업 내용으로 커버</a:t>
            </a: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910728" y="2503583"/>
            <a:ext cx="8041684" cy="2643187"/>
          </a:xfrm>
          <a:prstGeom prst="wedgeRoundRectCallout">
            <a:avLst>
              <a:gd name="adj1" fmla="val -17500"/>
              <a:gd name="adj2" fmla="val 49773"/>
              <a:gd name="adj3" fmla="val 16667"/>
            </a:avLst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354" tIns="45176" rIns="90354" bIns="45176" anchor="ctr"/>
          <a:lstStyle/>
          <a:p>
            <a:pPr algn="ctr">
              <a:defRPr/>
            </a:pPr>
            <a:r>
              <a:rPr lang="ko-KR" altLang="en-US" dirty="0"/>
              <a:t>                                           </a:t>
            </a:r>
            <a:endParaRPr lang="en-US" altLang="ko-KR" dirty="0"/>
          </a:p>
          <a:p>
            <a:pPr algn="ctr">
              <a:defRPr/>
            </a:pPr>
            <a:r>
              <a:rPr lang="en-US" altLang="ko-K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</a:t>
            </a:r>
            <a:r>
              <a: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실시간 수업 중 고차원적 사고활동</a:t>
            </a:r>
            <a:endParaRPr lang="en-US" altLang="ko-KR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en-US" altLang="ko-KR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0027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2: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본 수업 활동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4525963"/>
          </a:xfrm>
        </p:spPr>
        <p:txBody>
          <a:bodyPr/>
          <a:lstStyle/>
          <a:p>
            <a:r>
              <a:rPr lang="en-US" altLang="ko-KR" b="1" dirty="0">
                <a:solidFill>
                  <a:schemeClr val="tx1"/>
                </a:solidFill>
              </a:rPr>
              <a:t>In-class activity</a:t>
            </a:r>
            <a:r>
              <a:rPr lang="ko-KR" altLang="en-US" b="1" dirty="0">
                <a:solidFill>
                  <a:schemeClr val="tx1"/>
                </a:solidFill>
              </a:rPr>
              <a:t> </a:t>
            </a:r>
            <a:endParaRPr lang="en-US" altLang="ko-KR" b="1" dirty="0">
              <a:solidFill>
                <a:schemeClr val="tx1"/>
              </a:solidFill>
            </a:endParaRPr>
          </a:p>
          <a:p>
            <a:pPr lvl="1"/>
            <a:r>
              <a:rPr lang="ko-KR" altLang="en-US" sz="2000" dirty="0">
                <a:solidFill>
                  <a:schemeClr val="tx1"/>
                </a:solidFill>
              </a:rPr>
              <a:t>주로</a:t>
            </a:r>
            <a:r>
              <a:rPr lang="en-US" altLang="ko-KR" sz="2000" dirty="0">
                <a:solidFill>
                  <a:schemeClr val="tx1"/>
                </a:solidFill>
              </a:rPr>
              <a:t> </a:t>
            </a:r>
            <a:r>
              <a:rPr lang="ko-KR" altLang="en-US" sz="2000" dirty="0">
                <a:solidFill>
                  <a:schemeClr val="tx1"/>
                </a:solidFill>
              </a:rPr>
              <a:t>고차원적 사고를 중심으로 </a:t>
            </a:r>
            <a:r>
              <a:rPr lang="en-US" altLang="ko-KR" sz="2000" dirty="0">
                <a:solidFill>
                  <a:srgbClr val="C00000"/>
                </a:solidFill>
              </a:rPr>
              <a:t>(</a:t>
            </a:r>
            <a:r>
              <a:rPr lang="ko-KR" altLang="en-US" sz="2000" dirty="0">
                <a:solidFill>
                  <a:srgbClr val="C00000"/>
                </a:solidFill>
              </a:rPr>
              <a:t>적용</a:t>
            </a:r>
            <a:r>
              <a:rPr lang="en-US" altLang="ko-KR" sz="2000" dirty="0">
                <a:solidFill>
                  <a:srgbClr val="C00000"/>
                </a:solidFill>
              </a:rPr>
              <a:t>, </a:t>
            </a:r>
            <a:r>
              <a:rPr lang="ko-KR" altLang="en-US" sz="2000" dirty="0">
                <a:solidFill>
                  <a:srgbClr val="C00000"/>
                </a:solidFill>
              </a:rPr>
              <a:t>평가</a:t>
            </a:r>
            <a:r>
              <a:rPr lang="en-US" altLang="ko-KR" sz="2000" dirty="0">
                <a:solidFill>
                  <a:srgbClr val="C00000"/>
                </a:solidFill>
              </a:rPr>
              <a:t>, </a:t>
            </a:r>
            <a:r>
              <a:rPr lang="ko-KR" altLang="en-US" sz="2000" dirty="0">
                <a:solidFill>
                  <a:srgbClr val="C00000"/>
                </a:solidFill>
              </a:rPr>
              <a:t>창안 </a:t>
            </a:r>
            <a:r>
              <a:rPr lang="en-US" altLang="ko-KR" sz="2000" dirty="0">
                <a:solidFill>
                  <a:srgbClr val="C00000"/>
                </a:solidFill>
              </a:rPr>
              <a:t>-&gt; </a:t>
            </a:r>
            <a:r>
              <a:rPr lang="ko-KR" altLang="en-US" sz="2000" dirty="0">
                <a:solidFill>
                  <a:srgbClr val="C00000"/>
                </a:solidFill>
              </a:rPr>
              <a:t>전이 활동</a:t>
            </a:r>
            <a:r>
              <a:rPr lang="en-US" altLang="ko-KR" sz="2000" dirty="0">
                <a:solidFill>
                  <a:srgbClr val="C00000"/>
                </a:solidFill>
              </a:rPr>
              <a:t>)</a:t>
            </a:r>
          </a:p>
          <a:p>
            <a:pPr lvl="1"/>
            <a:r>
              <a:rPr lang="ko-KR" altLang="en-US" sz="2000" dirty="0">
                <a:solidFill>
                  <a:schemeClr val="tx1"/>
                </a:solidFill>
              </a:rPr>
              <a:t>온라인 예습에서 배운 지식을 적용해보는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lvl="1"/>
            <a:r>
              <a:rPr lang="ko-KR" altLang="en-US" sz="2000" dirty="0">
                <a:solidFill>
                  <a:schemeClr val="tx1"/>
                </a:solidFill>
              </a:rPr>
              <a:t>또는 토론이나 논쟁의 여지가 있거나 하는 소재는 본 수업 활동으로 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lvl="1"/>
            <a:endParaRPr lang="en-US" altLang="ko-KR" sz="2000" dirty="0">
              <a:solidFill>
                <a:schemeClr val="tx1"/>
              </a:solidFill>
            </a:endParaRPr>
          </a:p>
          <a:p>
            <a:pPr lvl="1"/>
            <a:r>
              <a:rPr lang="ko-KR" altLang="en-US" sz="2000" dirty="0">
                <a:solidFill>
                  <a:schemeClr val="tx1"/>
                </a:solidFill>
              </a:rPr>
              <a:t>다양한 활동이 가능함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lvl="1"/>
            <a:r>
              <a:rPr lang="ko-KR" altLang="en-US" sz="2000" dirty="0">
                <a:solidFill>
                  <a:schemeClr val="tx1"/>
                </a:solidFill>
              </a:rPr>
              <a:t>여기서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>
                <a:solidFill>
                  <a:schemeClr val="tx1"/>
                </a:solidFill>
              </a:rPr>
              <a:t>교수자의 </a:t>
            </a:r>
            <a:r>
              <a:rPr lang="ko-KR" altLang="en-US" sz="2000" dirty="0" err="1">
                <a:solidFill>
                  <a:schemeClr val="tx1"/>
                </a:solidFill>
              </a:rPr>
              <a:t>수업설계</a:t>
            </a:r>
            <a:r>
              <a:rPr lang="ko-KR" altLang="en-US" sz="2000" dirty="0">
                <a:solidFill>
                  <a:schemeClr val="tx1"/>
                </a:solidFill>
              </a:rPr>
              <a:t> 창의성이 발현됨</a:t>
            </a:r>
            <a:endParaRPr lang="en-US" altLang="ko-K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8827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79764"/>
          </a:xfrm>
        </p:spPr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2: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본 수업 활동 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예시 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1)-</a:t>
            </a:r>
            <a:r>
              <a:rPr lang="ko-KR" altLang="en-US" sz="3600" b="1" dirty="0">
                <a:solidFill>
                  <a:srgbClr val="FF0000"/>
                </a:solidFill>
              </a:rPr>
              <a:t>교육공학</a:t>
            </a: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0" y="1928813"/>
          <a:ext cx="9144000" cy="458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5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30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434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주차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수업 주제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온라인 강의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본 수업 활동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/>
                        <a:t>2.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교수학습이론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/>
                        <a:t>3</a:t>
                      </a:r>
                      <a:r>
                        <a:rPr lang="ko-KR" altLang="en-US" sz="1800" dirty="0"/>
                        <a:t>가지 학습이론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주어진 시나리오의 문제 상황을 </a:t>
                      </a:r>
                      <a:r>
                        <a:rPr lang="en-US" altLang="ko-KR" sz="1800" dirty="0"/>
                        <a:t>3</a:t>
                      </a:r>
                      <a:r>
                        <a:rPr lang="ko-KR" altLang="en-US" sz="1800" dirty="0"/>
                        <a:t>가지 이론을 적용하여 각각 해결책 하나씩 찾기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/>
                        <a:t>3.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수업의 구성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수업의 일반 절차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주어진 수업주제로 </a:t>
                      </a:r>
                      <a:r>
                        <a:rPr lang="en-US" altLang="ko-KR" sz="1800" dirty="0"/>
                        <a:t>9events </a:t>
                      </a:r>
                      <a:r>
                        <a:rPr lang="ko-KR" altLang="en-US" sz="1800" dirty="0"/>
                        <a:t>적용해서 수업 만들기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/>
                        <a:t>4-6. 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교수설계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교수설계 이론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자신의 주제선정</a:t>
                      </a:r>
                      <a:r>
                        <a:rPr lang="en-US" altLang="ko-KR" sz="1800" dirty="0"/>
                        <a:t>, </a:t>
                      </a:r>
                      <a:r>
                        <a:rPr lang="ko-KR" altLang="en-US" sz="1800" dirty="0"/>
                        <a:t>실제 교수설계하기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/>
                        <a:t>8.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다양한 교수 모형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다양한 교수 모형 및 이론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실제 </a:t>
                      </a:r>
                      <a:r>
                        <a:rPr lang="en-US" altLang="ko-KR" sz="1800" dirty="0"/>
                        <a:t>PBL </a:t>
                      </a:r>
                      <a:r>
                        <a:rPr lang="ko-KR" altLang="en-US" sz="1800" dirty="0"/>
                        <a:t>문제를 주고</a:t>
                      </a:r>
                      <a:r>
                        <a:rPr lang="en-US" altLang="ko-KR" sz="1800" dirty="0"/>
                        <a:t>, </a:t>
                      </a:r>
                      <a:r>
                        <a:rPr lang="ko-KR" altLang="en-US" sz="1800" dirty="0"/>
                        <a:t>경험을 통하여 </a:t>
                      </a:r>
                      <a:r>
                        <a:rPr lang="en-US" altLang="ko-KR" sz="1800" dirty="0"/>
                        <a:t>PBL</a:t>
                      </a:r>
                      <a:r>
                        <a:rPr lang="ko-KR" altLang="en-US" sz="1800" dirty="0"/>
                        <a:t>을 해보게 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/>
                        <a:t>9.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다양한 수업방법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각종 협동학습 모형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직소</a:t>
                      </a:r>
                      <a:r>
                        <a:rPr lang="en-US" altLang="ko-KR" sz="1800" dirty="0"/>
                        <a:t>II</a:t>
                      </a:r>
                      <a:r>
                        <a:rPr lang="ko-KR" altLang="en-US" sz="1800" dirty="0"/>
                        <a:t>를 통한 팀원들끼리 각자 맡은 협동학습 상호교수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/>
                        <a:t>10. 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교수 매체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교수 매체의 종류와 유형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실제 </a:t>
                      </a:r>
                      <a:r>
                        <a:rPr lang="en-US" altLang="ko-KR" sz="1800" dirty="0"/>
                        <a:t>AR, VR</a:t>
                      </a:r>
                      <a:r>
                        <a:rPr lang="en-US" altLang="ko-KR" sz="1800" baseline="0" dirty="0"/>
                        <a:t> </a:t>
                      </a:r>
                      <a:r>
                        <a:rPr lang="ko-KR" altLang="en-US" sz="1800" baseline="0" dirty="0"/>
                        <a:t>교육 </a:t>
                      </a:r>
                      <a:r>
                        <a:rPr lang="ko-KR" altLang="en-US" sz="1800" baseline="0" dirty="0" err="1"/>
                        <a:t>콘텐츠</a:t>
                      </a:r>
                      <a:r>
                        <a:rPr lang="ko-KR" altLang="en-US" sz="1800" baseline="0" dirty="0"/>
                        <a:t> 활용 실습</a:t>
                      </a:r>
                      <a:endParaRPr lang="en-US" altLang="ko-KR" sz="1800" baseline="0" dirty="0"/>
                    </a:p>
                    <a:p>
                      <a:pPr latinLnBrk="1"/>
                      <a:r>
                        <a:rPr lang="ko-KR" altLang="en-US" sz="1800" baseline="0" dirty="0"/>
                        <a:t>자신의 수업에 맞는 매체 선정 과제 </a:t>
                      </a:r>
                      <a:endParaRPr lang="ko-KR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/>
                        <a:t>11. </a:t>
                      </a:r>
                      <a:endParaRPr lang="ko-KR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멀티미디어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인지부하 이론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dirty="0"/>
                        <a:t>인지부하 이론에 반하는 주변의 멀티미디어 교수 자료 찾아 올리기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0219194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79764"/>
          </a:xfrm>
        </p:spPr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2: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본 수업 활동 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예시 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2)-</a:t>
            </a:r>
            <a:r>
              <a:rPr lang="ko-KR" altLang="en-US" sz="3600" b="1" dirty="0" err="1">
                <a:solidFill>
                  <a:srgbClr val="FF0000"/>
                </a:solidFill>
              </a:rPr>
              <a:t>영어과</a:t>
            </a:r>
            <a:r>
              <a:rPr lang="ko-KR" altLang="en-US" sz="3600" b="1" dirty="0">
                <a:solidFill>
                  <a:srgbClr val="FF0000"/>
                </a:solidFill>
              </a:rPr>
              <a:t> </a:t>
            </a: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1033264" y="4221088"/>
          <a:ext cx="6995120" cy="2404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모서리가 둥근 사각형 설명선 5"/>
          <p:cNvSpPr/>
          <p:nvPr/>
        </p:nvSpPr>
        <p:spPr>
          <a:xfrm>
            <a:off x="903784" y="1758685"/>
            <a:ext cx="4896544" cy="432048"/>
          </a:xfrm>
          <a:prstGeom prst="wedgeRoundRectCallout">
            <a:avLst>
              <a:gd name="adj1" fmla="val -12127"/>
              <a:gd name="adj2" fmla="val -52770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교양영어</a:t>
            </a:r>
            <a:r>
              <a:rPr lang="en-US" altLang="ko-KR" dirty="0"/>
              <a:t>(</a:t>
            </a:r>
            <a:r>
              <a:rPr lang="ko-KR" altLang="en-US" dirty="0" err="1"/>
              <a:t>토익</a:t>
            </a:r>
            <a:r>
              <a:rPr lang="en-US" altLang="ko-KR" dirty="0"/>
              <a:t>)</a:t>
            </a:r>
            <a:endParaRPr lang="ko-KR" altLang="en-US" dirty="0"/>
          </a:p>
        </p:txBody>
      </p:sp>
      <p:graphicFrame>
        <p:nvGraphicFramePr>
          <p:cNvPr id="7" name="내용 개체 틀 4"/>
          <p:cNvGraphicFramePr>
            <a:graphicFrameLocks/>
          </p:cNvGraphicFramePr>
          <p:nvPr/>
        </p:nvGraphicFramePr>
        <p:xfrm>
          <a:off x="1033264" y="1556792"/>
          <a:ext cx="6995120" cy="3061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모서리가 둥근 사각형 설명선 7"/>
          <p:cNvSpPr/>
          <p:nvPr/>
        </p:nvSpPr>
        <p:spPr>
          <a:xfrm>
            <a:off x="903784" y="4149080"/>
            <a:ext cx="4896544" cy="432048"/>
          </a:xfrm>
          <a:prstGeom prst="wedgeRoundRectCallout">
            <a:avLst>
              <a:gd name="adj1" fmla="val -12127"/>
              <a:gd name="adj2" fmla="val -52770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전공영어</a:t>
            </a:r>
            <a:r>
              <a:rPr lang="en-US" altLang="ko-KR" dirty="0"/>
              <a:t>(</a:t>
            </a:r>
            <a:r>
              <a:rPr lang="ko-KR" altLang="en-US" dirty="0"/>
              <a:t>금융영어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0984388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79764"/>
          </a:xfrm>
        </p:spPr>
        <p:txBody>
          <a:bodyPr/>
          <a:lstStyle/>
          <a:p>
            <a:pPr>
              <a:defRPr/>
            </a:pP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 2: 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본 수업 활동 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예시 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3)-</a:t>
            </a:r>
            <a:r>
              <a:rPr lang="en-US" altLang="ko-KR" sz="3600" b="1" dirty="0">
                <a:solidFill>
                  <a:srgbClr val="FF0000"/>
                </a:solidFill>
              </a:rPr>
              <a:t>IT</a:t>
            </a:r>
            <a:r>
              <a:rPr lang="ko-KR" altLang="en-US" sz="3600" b="1" dirty="0">
                <a:solidFill>
                  <a:srgbClr val="FF0000"/>
                </a:solidFill>
              </a:rPr>
              <a:t>학과</a:t>
            </a: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모서리가 둥근 사각형 설명선 5"/>
          <p:cNvSpPr/>
          <p:nvPr/>
        </p:nvSpPr>
        <p:spPr>
          <a:xfrm>
            <a:off x="899592" y="5517232"/>
            <a:ext cx="2736304" cy="1224136"/>
          </a:xfrm>
          <a:prstGeom prst="wedgeRoundRectCallout">
            <a:avLst>
              <a:gd name="adj1" fmla="val -21465"/>
              <a:gd name="adj2" fmla="val -96344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온라인 수업에서 자주 돌려보며 프로그래밍을 배운다는 장점 활용</a:t>
            </a: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5580112" y="5517232"/>
            <a:ext cx="2736304" cy="1224136"/>
          </a:xfrm>
          <a:prstGeom prst="wedgeRoundRectCallout">
            <a:avLst>
              <a:gd name="adj1" fmla="val -21465"/>
              <a:gd name="adj2" fmla="val -96344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오프라인에서는 현실적 문제를 해결하며</a:t>
            </a:r>
            <a:r>
              <a:rPr lang="en-US" altLang="ko-KR" dirty="0"/>
              <a:t>,</a:t>
            </a:r>
          </a:p>
          <a:p>
            <a:pPr algn="ctr"/>
            <a:r>
              <a:rPr lang="ko-KR" altLang="en-US" dirty="0"/>
              <a:t>피드백을 받으며 배운 것을 적용</a:t>
            </a:r>
          </a:p>
        </p:txBody>
      </p:sp>
    </p:spTree>
    <p:extLst>
      <p:ext uri="{BB962C8B-B14F-4D97-AF65-F5344CB8AC3E}">
        <p14:creationId xmlns:p14="http://schemas.microsoft.com/office/powerpoint/2010/main" val="297037456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4704"/>
            <a:ext cx="8229600" cy="5366221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en-US" altLang="ko-KR" dirty="0">
              <a:ea typeface="굴림" charset="-127"/>
            </a:endParaRPr>
          </a:p>
          <a:p>
            <a:pPr marL="0" indent="0" algn="ctr">
              <a:buNone/>
            </a:pPr>
            <a:r>
              <a:rPr lang="ko-KR" altLang="en-US" dirty="0">
                <a:ea typeface="굴림" charset="-127"/>
              </a:rPr>
              <a:t>        </a:t>
            </a:r>
            <a:endParaRPr lang="en-US" altLang="ko-KR" dirty="0">
              <a:ea typeface="굴림" charset="-127"/>
            </a:endParaRPr>
          </a:p>
          <a:p>
            <a:pPr marL="0" indent="0" algn="ctr">
              <a:buNone/>
            </a:pPr>
            <a:r>
              <a:rPr lang="ko-KR" altLang="en-US" sz="4000" b="1" dirty="0">
                <a:latin typeface="+mj-ea"/>
                <a:ea typeface="+mj-ea"/>
              </a:rPr>
              <a:t>실시간 </a:t>
            </a:r>
            <a:r>
              <a:rPr lang="ko-KR" altLang="en-US" sz="4000" b="1" dirty="0" err="1">
                <a:latin typeface="+mj-ea"/>
                <a:ea typeface="+mj-ea"/>
              </a:rPr>
              <a:t>비대면</a:t>
            </a:r>
            <a:r>
              <a:rPr lang="ko-KR" altLang="en-US" sz="4000" b="1" dirty="0">
                <a:latin typeface="+mj-ea"/>
                <a:ea typeface="+mj-ea"/>
              </a:rPr>
              <a:t> 수업</a:t>
            </a:r>
            <a:r>
              <a:rPr lang="en-US" altLang="ko-KR" sz="4000" b="1" dirty="0">
                <a:latin typeface="+mj-ea"/>
                <a:ea typeface="+mj-ea"/>
              </a:rPr>
              <a:t>(</a:t>
            </a:r>
            <a:r>
              <a:rPr lang="ko-KR" altLang="en-US" sz="4000" b="1" dirty="0">
                <a:latin typeface="+mj-ea"/>
                <a:ea typeface="+mj-ea"/>
              </a:rPr>
              <a:t>화상수업</a:t>
            </a:r>
            <a:r>
              <a:rPr lang="en-US" altLang="ko-KR" sz="4000" b="1" dirty="0">
                <a:latin typeface="+mj-ea"/>
                <a:ea typeface="+mj-ea"/>
              </a:rPr>
              <a:t>)</a:t>
            </a:r>
            <a:r>
              <a:rPr lang="ko-KR" altLang="en-US" sz="4000" b="1" dirty="0">
                <a:latin typeface="+mj-ea"/>
                <a:ea typeface="+mj-ea"/>
              </a:rPr>
              <a:t>의 </a:t>
            </a:r>
            <a:endParaRPr lang="en-US" altLang="ko-KR" sz="4000" b="1" dirty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ko-KR" altLang="en-US" sz="4000" b="1" dirty="0">
                <a:latin typeface="+mj-ea"/>
                <a:ea typeface="+mj-ea"/>
              </a:rPr>
              <a:t>효과적 운영방안</a:t>
            </a:r>
            <a:endParaRPr lang="en-US" altLang="ko-KR" dirty="0"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7232881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sz="3600" b="1" dirty="0">
                <a:solidFill>
                  <a:schemeClr val="accent4"/>
                </a:solidFill>
                <a:latin typeface="+mj-ea"/>
              </a:rPr>
              <a:t>화상대면 수업 </a:t>
            </a:r>
            <a:r>
              <a:rPr lang="en-US" altLang="ko-KR" sz="3600" b="1" dirty="0">
                <a:solidFill>
                  <a:schemeClr val="accent4"/>
                </a:solidFill>
                <a:latin typeface="+mj-ea"/>
              </a:rPr>
              <a:t>vs. </a:t>
            </a:r>
            <a:r>
              <a:rPr lang="ko-KR" altLang="en-US" sz="3600" b="1" dirty="0">
                <a:solidFill>
                  <a:schemeClr val="accent4"/>
                </a:solidFill>
                <a:latin typeface="+mj-ea"/>
              </a:rPr>
              <a:t>교실수업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1D80048-6BF1-4997-867B-FDADA12011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ko-KR" altLang="en-US" dirty="0"/>
              <a:t>유사점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BAD8666-DD45-4526-8BB7-6561EC072B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 altLang="ko-KR" dirty="0"/>
          </a:p>
          <a:p>
            <a:r>
              <a:rPr lang="ko-KR" altLang="en-US" dirty="0"/>
              <a:t>얼굴을 본다</a:t>
            </a:r>
            <a:r>
              <a:rPr lang="en-US" altLang="ko-KR" dirty="0"/>
              <a:t>. (yes, or No)</a:t>
            </a:r>
          </a:p>
          <a:p>
            <a:r>
              <a:rPr lang="ko-KR" altLang="en-US" dirty="0"/>
              <a:t>실시간이다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실시간 의사소통이 가능하다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9FE883B-874F-4202-8F39-661C5CA82A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algn="ctr"/>
            <a:r>
              <a:rPr lang="ko-KR" altLang="en-US" dirty="0"/>
              <a:t>차이점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A543E508-7697-4806-B09A-0A0737868F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 altLang="ko-KR" dirty="0">
              <a:solidFill>
                <a:srgbClr val="FF0000"/>
              </a:solidFill>
            </a:endParaRPr>
          </a:p>
          <a:p>
            <a:r>
              <a:rPr lang="ko-KR" altLang="en-US" dirty="0">
                <a:solidFill>
                  <a:srgbClr val="FF0000"/>
                </a:solidFill>
              </a:rPr>
              <a:t>교수자가 발언 주도 </a:t>
            </a:r>
            <a:r>
              <a:rPr lang="en-US" altLang="ko-KR" dirty="0"/>
              <a:t>(</a:t>
            </a:r>
            <a:r>
              <a:rPr lang="ko-KR" altLang="en-US" dirty="0"/>
              <a:t>학생 발언 통제</a:t>
            </a:r>
            <a:r>
              <a:rPr lang="en-US" altLang="ko-KR" dirty="0"/>
              <a:t>, </a:t>
            </a:r>
            <a:r>
              <a:rPr lang="ko-KR" altLang="en-US" dirty="0" err="1"/>
              <a:t>음소거</a:t>
            </a:r>
            <a:r>
              <a:rPr lang="ko-KR" altLang="en-US" dirty="0"/>
              <a:t> 등</a:t>
            </a:r>
            <a:r>
              <a:rPr lang="en-US" altLang="ko-KR" dirty="0"/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소통 채널 다양화 </a:t>
            </a:r>
            <a:r>
              <a:rPr lang="en-US" altLang="ko-KR" dirty="0"/>
              <a:t>(</a:t>
            </a:r>
            <a:r>
              <a:rPr lang="ko-KR" altLang="en-US" dirty="0"/>
              <a:t>채팅</a:t>
            </a:r>
            <a:r>
              <a:rPr lang="en-US" altLang="ko-KR" dirty="0"/>
              <a:t>, </a:t>
            </a:r>
            <a:r>
              <a:rPr lang="ko-KR" altLang="en-US" dirty="0"/>
              <a:t>대화</a:t>
            </a:r>
            <a:r>
              <a:rPr lang="en-US" altLang="ko-KR" dirty="0"/>
              <a:t>, </a:t>
            </a:r>
            <a:r>
              <a:rPr lang="ko-KR" altLang="en-US" dirty="0"/>
              <a:t>표정</a:t>
            </a:r>
            <a:r>
              <a:rPr lang="en-US" altLang="ko-KR" dirty="0"/>
              <a:t>, </a:t>
            </a:r>
            <a:r>
              <a:rPr lang="ko-KR" altLang="en-US" dirty="0"/>
              <a:t>등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Pause</a:t>
            </a:r>
            <a:r>
              <a:rPr lang="ko-KR" altLang="en-US" dirty="0"/>
              <a:t>의 어색함</a:t>
            </a:r>
            <a:r>
              <a:rPr lang="en-US" altLang="ko-KR" dirty="0"/>
              <a:t>. </a:t>
            </a:r>
            <a:r>
              <a:rPr lang="ko-KR" altLang="en-US" dirty="0">
                <a:solidFill>
                  <a:srgbClr val="FF0000"/>
                </a:solidFill>
              </a:rPr>
              <a:t>쉼 없는 진행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ko-KR" altLang="en-US" dirty="0">
                <a:solidFill>
                  <a:srgbClr val="FF0000"/>
                </a:solidFill>
              </a:rPr>
              <a:t>학생 피드백 부족</a:t>
            </a:r>
            <a:endParaRPr lang="en-US" altLang="ko-KR" dirty="0">
              <a:solidFill>
                <a:srgbClr val="FF0000"/>
              </a:solidFill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86925525"/>
      </p:ext>
    </p:extLst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1: 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dirty="0">
                <a:solidFill>
                  <a:schemeClr val="tx1"/>
                </a:solidFill>
                <a:latin typeface="+mj-ea"/>
              </a:rPr>
              <a:t>학기 초</a:t>
            </a:r>
            <a:r>
              <a:rPr lang="en-US" altLang="ko-KR" sz="3200" b="1" dirty="0">
                <a:solidFill>
                  <a:schemeClr val="accent4"/>
                </a:solidFill>
                <a:latin typeface="+mj-ea"/>
              </a:rPr>
              <a:t>, </a:t>
            </a: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 </a:t>
            </a:r>
            <a:r>
              <a:rPr lang="ko-KR" altLang="en-US" sz="3200" b="1" dirty="0" err="1">
                <a:solidFill>
                  <a:schemeClr val="accent4"/>
                </a:solidFill>
                <a:latin typeface="+mj-ea"/>
              </a:rPr>
              <a:t>비대면</a:t>
            </a: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 화상 수업의 규칙 정하기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r>
              <a:rPr lang="ko-KR" altLang="en-US" dirty="0"/>
              <a:t>얼굴을 보는 것이 왜 중요한지 분명히 언급할 것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실제적 상호작용</a:t>
            </a:r>
            <a:endParaRPr lang="en-US" altLang="ko-KR" dirty="0"/>
          </a:p>
          <a:p>
            <a:pPr lvl="1"/>
            <a:r>
              <a:rPr lang="ko-KR" altLang="en-US" dirty="0"/>
              <a:t>반응 </a:t>
            </a:r>
            <a:r>
              <a:rPr lang="en-US" altLang="ko-KR" dirty="0"/>
              <a:t>= </a:t>
            </a:r>
            <a:r>
              <a:rPr lang="ko-KR" altLang="en-US" dirty="0"/>
              <a:t>피드백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 err="1"/>
              <a:t>비대면</a:t>
            </a:r>
            <a:r>
              <a:rPr lang="ko-KR" altLang="en-US" dirty="0"/>
              <a:t> 화상수업의 규칙 정하기</a:t>
            </a:r>
            <a:endParaRPr lang="en-US" altLang="ko-KR" dirty="0"/>
          </a:p>
          <a:p>
            <a:pPr lvl="1"/>
            <a:r>
              <a:rPr lang="ko-KR" altLang="en-US" dirty="0"/>
              <a:t>예</a:t>
            </a:r>
            <a:r>
              <a:rPr lang="en-US" altLang="ko-KR" dirty="0"/>
              <a:t>&gt; </a:t>
            </a:r>
            <a:r>
              <a:rPr lang="ko-KR" altLang="en-US" dirty="0"/>
              <a:t>반드시 따라야 하는 것으로 인식시키기</a:t>
            </a:r>
            <a:endParaRPr lang="en-US" altLang="ko-KR" dirty="0"/>
          </a:p>
          <a:p>
            <a:pPr lvl="2"/>
            <a:r>
              <a:rPr lang="ko-KR" altLang="en-US" dirty="0"/>
              <a:t>카메라로 얼굴 나타내기</a:t>
            </a:r>
            <a:endParaRPr lang="en-US" altLang="ko-KR" dirty="0"/>
          </a:p>
          <a:p>
            <a:pPr lvl="2"/>
            <a:r>
              <a:rPr lang="ko-KR" altLang="en-US" dirty="0"/>
              <a:t>실명으로 이름쓰기</a:t>
            </a:r>
            <a:endParaRPr lang="en-US" altLang="ko-KR" dirty="0"/>
          </a:p>
          <a:p>
            <a:pPr lvl="2"/>
            <a:r>
              <a:rPr lang="en-US" altLang="ko-KR" dirty="0"/>
              <a:t> </a:t>
            </a:r>
            <a:r>
              <a:rPr lang="ko-KR" altLang="en-US" dirty="0"/>
              <a:t>조용한 곳에서 수업에 접속하기</a:t>
            </a:r>
            <a:r>
              <a:rPr lang="en-US" altLang="ko-KR" dirty="0"/>
              <a:t>(</a:t>
            </a:r>
            <a:r>
              <a:rPr lang="ko-KR" altLang="en-US" dirty="0"/>
              <a:t>잡음으로 인한 소통 불가</a:t>
            </a:r>
            <a:r>
              <a:rPr lang="en-US" altLang="ko-KR" dirty="0"/>
              <a:t>),</a:t>
            </a:r>
            <a:r>
              <a:rPr lang="ko-KR" altLang="en-US" dirty="0"/>
              <a:t> 등</a:t>
            </a:r>
            <a:r>
              <a:rPr lang="en-US" altLang="ko-KR" dirty="0"/>
              <a:t>    </a:t>
            </a:r>
            <a:endParaRPr lang="ko-KR" altLang="en-US" dirty="0"/>
          </a:p>
        </p:txBody>
      </p:sp>
      <p:sp>
        <p:nvSpPr>
          <p:cNvPr id="4" name="말풍선: 모서리가 둥근 사각형 3">
            <a:extLst>
              <a:ext uri="{FF2B5EF4-FFF2-40B4-BE49-F238E27FC236}">
                <a16:creationId xmlns:a16="http://schemas.microsoft.com/office/drawing/2014/main" id="{68C0E45A-BFDA-4CF7-A159-98039E40B43B}"/>
              </a:ext>
            </a:extLst>
          </p:cNvPr>
          <p:cNvSpPr/>
          <p:nvPr/>
        </p:nvSpPr>
        <p:spPr bwMode="auto">
          <a:xfrm>
            <a:off x="3288283" y="5673004"/>
            <a:ext cx="5832648" cy="1184996"/>
          </a:xfrm>
          <a:prstGeom prst="wedgeRoundRectCallout">
            <a:avLst>
              <a:gd name="adj1" fmla="val -53822"/>
              <a:gd name="adj2" fmla="val -122953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중요하나</a:t>
            </a: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,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dirty="0"/>
              <a:t>학생의 여건을 고려하여 </a:t>
            </a:r>
            <a:r>
              <a:rPr lang="ko-KR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학습권</a:t>
            </a:r>
            <a:r>
              <a:rPr lang="ko-KR" altLang="en-US" dirty="0"/>
              <a:t>을 침해하지 않도록</a:t>
            </a:r>
            <a:r>
              <a:rPr lang="en-US" altLang="ko-KR" dirty="0"/>
              <a:t>…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카메라가 없는</a:t>
            </a:r>
            <a:r>
              <a:rPr kumimoji="0" lang="ko-KR" altLang="en-US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경우</a:t>
            </a:r>
            <a:r>
              <a:rPr lang="ko-KR" altLang="en-US" dirty="0"/>
              <a:t>는</a:t>
            </a:r>
            <a:r>
              <a:rPr lang="en-US" altLang="ko-KR" dirty="0"/>
              <a:t>? (</a:t>
            </a:r>
            <a:r>
              <a:rPr lang="ko-KR" altLang="en-US" dirty="0"/>
              <a:t>학교지원</a:t>
            </a:r>
            <a:r>
              <a:rPr lang="en-US" altLang="ko-KR" dirty="0"/>
              <a:t>, </a:t>
            </a:r>
            <a:r>
              <a:rPr lang="ko-KR" altLang="en-US" dirty="0"/>
              <a:t>폰 접속 허용</a:t>
            </a:r>
            <a:r>
              <a:rPr lang="en-US" altLang="ko-KR" dirty="0"/>
              <a:t>, </a:t>
            </a:r>
            <a:r>
              <a:rPr lang="ko-KR" altLang="en-US" dirty="0"/>
              <a:t>등</a:t>
            </a:r>
            <a:r>
              <a:rPr lang="en-US" altLang="ko-KR" dirty="0"/>
              <a:t>)</a:t>
            </a:r>
            <a:endParaRPr kumimoji="0" lang="ko-K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851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2: 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주의집중</a:t>
            </a:r>
            <a:r>
              <a:rPr lang="en-US" altLang="ko-KR" sz="3200" b="1" dirty="0">
                <a:solidFill>
                  <a:schemeClr val="accent4"/>
                </a:solidFill>
                <a:latin typeface="+mj-ea"/>
              </a:rPr>
              <a:t>(attention)</a:t>
            </a: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을</a:t>
            </a:r>
            <a:r>
              <a:rPr lang="en-US" altLang="ko-KR" sz="3200" b="1" dirty="0">
                <a:solidFill>
                  <a:schemeClr val="accent4"/>
                </a:solidFill>
                <a:latin typeface="+mj-ea"/>
              </a:rPr>
              <a:t> </a:t>
            </a: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이끄는 전략 활용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en-US" altLang="ko-KR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4681723-18DE-43DA-A377-41329E0BA81D}"/>
              </a:ext>
            </a:extLst>
          </p:cNvPr>
          <p:cNvSpPr txBox="1">
            <a:spLocks/>
          </p:cNvSpPr>
          <p:nvPr/>
        </p:nvSpPr>
        <p:spPr bwMode="auto">
          <a:xfrm>
            <a:off x="609600" y="1752600"/>
            <a:ext cx="8426896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kern="0" dirty="0">
                <a:solidFill>
                  <a:srgbClr val="FF0000"/>
                </a:solidFill>
              </a:rPr>
              <a:t>지각적 주의 환기</a:t>
            </a:r>
            <a:endParaRPr lang="en-US" altLang="ko-KR" kern="0" dirty="0">
              <a:solidFill>
                <a:srgbClr val="FF0000"/>
              </a:solidFill>
            </a:endParaRPr>
          </a:p>
          <a:p>
            <a:pPr lvl="1"/>
            <a:r>
              <a:rPr lang="ko-KR" altLang="en-US" kern="0" dirty="0"/>
              <a:t>소리</a:t>
            </a:r>
            <a:r>
              <a:rPr lang="en-US" altLang="ko-KR" kern="0" dirty="0"/>
              <a:t>, </a:t>
            </a:r>
            <a:r>
              <a:rPr lang="ko-KR" altLang="en-US" kern="0" dirty="0"/>
              <a:t>그림</a:t>
            </a:r>
            <a:r>
              <a:rPr lang="en-US" altLang="ko-KR" kern="0" dirty="0"/>
              <a:t>, </a:t>
            </a:r>
            <a:r>
              <a:rPr lang="ko-KR" altLang="en-US" kern="0" dirty="0"/>
              <a:t>영상</a:t>
            </a:r>
            <a:r>
              <a:rPr lang="en-US" altLang="ko-KR" kern="0" dirty="0"/>
              <a:t>, </a:t>
            </a:r>
            <a:r>
              <a:rPr lang="ko-KR" altLang="en-US" kern="0" dirty="0"/>
              <a:t>등을 이용하여 자주 주의집중 유도</a:t>
            </a:r>
            <a:endParaRPr lang="en-US" altLang="ko-KR" kern="0" dirty="0"/>
          </a:p>
          <a:p>
            <a:pPr lvl="1"/>
            <a:endParaRPr lang="en-US" altLang="ko-KR" kern="0" dirty="0"/>
          </a:p>
          <a:p>
            <a:r>
              <a:rPr lang="ko-KR" altLang="en-US" kern="0" dirty="0">
                <a:solidFill>
                  <a:srgbClr val="FF0000"/>
                </a:solidFill>
              </a:rPr>
              <a:t>탐구적 주의 환기</a:t>
            </a:r>
            <a:endParaRPr lang="en-US" altLang="ko-KR" kern="0" dirty="0">
              <a:solidFill>
                <a:srgbClr val="FF0000"/>
              </a:solidFill>
            </a:endParaRPr>
          </a:p>
          <a:p>
            <a:pPr lvl="1"/>
            <a:r>
              <a:rPr lang="ko-KR" altLang="en-US" kern="0" dirty="0"/>
              <a:t>학습자의 호기심 자극</a:t>
            </a:r>
            <a:endParaRPr lang="en-US" altLang="ko-KR" kern="0" dirty="0"/>
          </a:p>
          <a:p>
            <a:pPr lvl="1"/>
            <a:r>
              <a:rPr lang="ko-KR" altLang="en-US" kern="0" dirty="0"/>
              <a:t>수업내용과 관련된 스토리</a:t>
            </a:r>
            <a:r>
              <a:rPr lang="en-US" altLang="ko-KR" kern="0" dirty="0"/>
              <a:t>, </a:t>
            </a:r>
            <a:r>
              <a:rPr lang="ko-KR" altLang="en-US" kern="0" dirty="0"/>
              <a:t>영상</a:t>
            </a:r>
            <a:r>
              <a:rPr lang="en-US" altLang="ko-KR" kern="0" dirty="0"/>
              <a:t>, </a:t>
            </a:r>
            <a:r>
              <a:rPr lang="ko-KR" altLang="en-US" kern="0" dirty="0"/>
              <a:t>생각해볼 이슈 등 제시</a:t>
            </a:r>
            <a:endParaRPr lang="en-US" altLang="ko-KR" kern="0" dirty="0"/>
          </a:p>
          <a:p>
            <a:pPr lvl="1"/>
            <a:endParaRPr lang="en-US" altLang="ko-KR" kern="0" dirty="0"/>
          </a:p>
          <a:p>
            <a:r>
              <a:rPr lang="ko-KR" altLang="en-US" kern="0" dirty="0">
                <a:solidFill>
                  <a:srgbClr val="FF0000"/>
                </a:solidFill>
              </a:rPr>
              <a:t>다양성 전략</a:t>
            </a:r>
            <a:endParaRPr lang="en-US" altLang="ko-KR" kern="0" dirty="0">
              <a:solidFill>
                <a:srgbClr val="FF0000"/>
              </a:solidFill>
            </a:endParaRPr>
          </a:p>
          <a:p>
            <a:pPr lvl="1"/>
            <a:r>
              <a:rPr lang="ko-KR" altLang="en-US" kern="0" dirty="0"/>
              <a:t>아무리 좋은 전략도 반복되면 식상함</a:t>
            </a:r>
            <a:r>
              <a:rPr lang="en-US" altLang="ko-KR" kern="0" dirty="0"/>
              <a:t>.</a:t>
            </a:r>
          </a:p>
          <a:p>
            <a:pPr lvl="1"/>
            <a:r>
              <a:rPr lang="ko-KR" altLang="en-US" kern="0" dirty="0"/>
              <a:t>자주 다른 수업 방법의 활용</a:t>
            </a:r>
            <a:endParaRPr lang="en-US" altLang="ko-KR" kern="0" dirty="0"/>
          </a:p>
        </p:txBody>
      </p:sp>
    </p:spTree>
    <p:extLst>
      <p:ext uri="{BB962C8B-B14F-4D97-AF65-F5344CB8AC3E}">
        <p14:creationId xmlns:p14="http://schemas.microsoft.com/office/powerpoint/2010/main" val="21327677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3: 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집중가능 시간을 고려한 쉬는 시간의 배분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r>
              <a:rPr lang="ko-KR" altLang="en-US" dirty="0"/>
              <a:t>교실 면대면 수업에서 되지 않던 것을 실시간 화상 수업에서 기대하지 마라</a:t>
            </a:r>
            <a:r>
              <a:rPr lang="en-US" altLang="ko-KR" dirty="0"/>
              <a:t>. </a:t>
            </a:r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실시간 화상 수업은 보다 </a:t>
            </a:r>
            <a:r>
              <a:rPr lang="ko-KR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터프한</a:t>
            </a:r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교수환경이다</a:t>
            </a:r>
            <a:r>
              <a:rPr lang="en-US" altLang="ko-KR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endParaRPr lang="en-US" altLang="ko-KR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/>
            <a:r>
              <a:rPr lang="ko-KR" altLang="en-US" dirty="0"/>
              <a:t>교수자의 착각</a:t>
            </a:r>
            <a:endParaRPr lang="en-US" altLang="ko-KR" dirty="0"/>
          </a:p>
          <a:p>
            <a:pPr lvl="2"/>
            <a:r>
              <a:rPr lang="ko-KR" altLang="en-US" dirty="0"/>
              <a:t>조용하다고</a:t>
            </a:r>
            <a:r>
              <a:rPr lang="en-US" altLang="ko-KR" dirty="0"/>
              <a:t>(</a:t>
            </a:r>
            <a:r>
              <a:rPr lang="ko-KR" altLang="en-US" dirty="0" err="1"/>
              <a:t>음소거</a:t>
            </a:r>
            <a:r>
              <a:rPr lang="en-US" altLang="ko-KR" dirty="0"/>
              <a:t>), </a:t>
            </a:r>
            <a:r>
              <a:rPr lang="ko-KR" altLang="en-US" dirty="0"/>
              <a:t>모든 학습자들은 내게 집중하고 있을 것이다</a:t>
            </a:r>
            <a:r>
              <a:rPr lang="en-US" altLang="ko-KR" dirty="0"/>
              <a:t>.</a:t>
            </a:r>
          </a:p>
          <a:p>
            <a:pPr lvl="2"/>
            <a:r>
              <a:rPr lang="ko-KR" altLang="en-US" dirty="0"/>
              <a:t>학생들은 컴퓨터</a:t>
            </a:r>
            <a:r>
              <a:rPr lang="en-US" altLang="ko-KR" dirty="0"/>
              <a:t>/</a:t>
            </a:r>
            <a:r>
              <a:rPr lang="ko-KR" altLang="en-US" dirty="0"/>
              <a:t>폰에 오랜 시간 집중할 것이다</a:t>
            </a:r>
            <a:r>
              <a:rPr lang="en-US" altLang="ko-KR" dirty="0"/>
              <a:t>.</a:t>
            </a:r>
          </a:p>
          <a:p>
            <a:pPr lvl="2"/>
            <a:r>
              <a:rPr lang="ko-KR" altLang="en-US" dirty="0"/>
              <a:t>학생들은 질문이 있으면 다양한 방식으로 소통할 것이다</a:t>
            </a:r>
            <a:r>
              <a:rPr lang="en-US" altLang="ko-K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865318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4: 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학습자가 능동적일 때를 알아야 한다</a:t>
            </a:r>
            <a:r>
              <a:rPr lang="en-US" altLang="ko-KR" sz="3200" b="1" dirty="0">
                <a:solidFill>
                  <a:schemeClr val="accent4"/>
                </a:solidFill>
                <a:latin typeface="+mj-ea"/>
              </a:rPr>
              <a:t>.</a:t>
            </a:r>
            <a:endParaRPr lang="ko-KR" altLang="en-US" sz="3200" b="1" dirty="0">
              <a:solidFill>
                <a:schemeClr val="accent4"/>
              </a:solidFill>
              <a:latin typeface="+mj-ea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30725"/>
          </a:xfrm>
        </p:spPr>
        <p:txBody>
          <a:bodyPr/>
          <a:lstStyle/>
          <a:p>
            <a:endParaRPr lang="en-US" altLang="ko-KR" dirty="0"/>
          </a:p>
          <a:p>
            <a:r>
              <a:rPr lang="ko-KR" altLang="en-US" b="1" dirty="0"/>
              <a:t>교수자들의 착각</a:t>
            </a:r>
            <a:endParaRPr lang="en-US" altLang="ko-KR" b="1" dirty="0"/>
          </a:p>
          <a:p>
            <a:pPr lvl="1"/>
            <a:r>
              <a:rPr lang="ko-KR" altLang="en-US" dirty="0"/>
              <a:t>모든 학습자는 능동적일 것이다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능동적일 잠재력은 있으나</a:t>
            </a:r>
            <a:r>
              <a:rPr lang="en-US" altLang="ko-KR" dirty="0"/>
              <a:t>, </a:t>
            </a:r>
            <a:r>
              <a:rPr lang="ko-KR" altLang="en-US" dirty="0"/>
              <a:t>가만 두면 소용없음</a:t>
            </a:r>
            <a:endParaRPr lang="en-US" altLang="ko-KR" dirty="0"/>
          </a:p>
          <a:p>
            <a:pPr lvl="1"/>
            <a:endParaRPr lang="en-US" altLang="ko-KR" b="1" dirty="0"/>
          </a:p>
          <a:p>
            <a:r>
              <a:rPr lang="ko-KR" altLang="en-US" b="1" dirty="0"/>
              <a:t>학습자들이 능동적일 때는</a:t>
            </a:r>
            <a:r>
              <a:rPr lang="en-US" altLang="ko-KR" b="1" dirty="0"/>
              <a:t>?</a:t>
            </a:r>
          </a:p>
          <a:p>
            <a:pPr lvl="1"/>
            <a:r>
              <a:rPr lang="ko-KR" altLang="en-US" dirty="0"/>
              <a:t>수업내용이 </a:t>
            </a:r>
            <a:endParaRPr lang="en-US" altLang="ko-KR" dirty="0"/>
          </a:p>
          <a:p>
            <a:pPr lvl="2"/>
            <a:r>
              <a:rPr lang="ko-KR" altLang="en-US" dirty="0"/>
              <a:t>자신들의 필요와 목적에 부합하는 것일 때</a:t>
            </a:r>
            <a:r>
              <a:rPr lang="en-US" altLang="ko-KR" dirty="0"/>
              <a:t>…</a:t>
            </a:r>
          </a:p>
          <a:p>
            <a:pPr lvl="2"/>
            <a:r>
              <a:rPr lang="ko-KR" altLang="en-US" dirty="0"/>
              <a:t>자신들과 친숙한 것일 때</a:t>
            </a:r>
            <a:endParaRPr lang="en-US" altLang="ko-KR" dirty="0"/>
          </a:p>
          <a:p>
            <a:pPr lvl="2"/>
            <a:r>
              <a:rPr lang="ko-KR" altLang="en-US" dirty="0"/>
              <a:t>자신들이 관심있어 하는 것일 때</a:t>
            </a:r>
            <a:endParaRPr lang="en-US" altLang="ko-KR" dirty="0"/>
          </a:p>
          <a:p>
            <a:pPr lvl="1"/>
            <a:endParaRPr lang="en-US" altLang="ko-KR" dirty="0"/>
          </a:p>
          <a:p>
            <a:pPr marL="457200" lvl="1" indent="0">
              <a:buNone/>
            </a:pPr>
            <a:endParaRPr lang="en-US" altLang="ko-KR" dirty="0"/>
          </a:p>
        </p:txBody>
      </p:sp>
      <p:sp>
        <p:nvSpPr>
          <p:cNvPr id="5" name="말풍선: 모서리가 둥근 사각형 4">
            <a:extLst>
              <a:ext uri="{FF2B5EF4-FFF2-40B4-BE49-F238E27FC236}">
                <a16:creationId xmlns:a16="http://schemas.microsoft.com/office/drawing/2014/main" id="{83464FFA-6CE7-47D4-A299-DF0D2368ED72}"/>
              </a:ext>
            </a:extLst>
          </p:cNvPr>
          <p:cNvSpPr/>
          <p:nvPr/>
        </p:nvSpPr>
        <p:spPr bwMode="auto">
          <a:xfrm>
            <a:off x="1276298" y="4924003"/>
            <a:ext cx="6032006" cy="1656184"/>
          </a:xfrm>
          <a:prstGeom prst="wedgeRoundRectCallout">
            <a:avLst>
              <a:gd name="adj1" fmla="val -19146"/>
              <a:gd name="adj2" fmla="val 50159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200" dirty="0"/>
              <a:t>         </a:t>
            </a:r>
            <a:r>
              <a:rPr kumimoji="0" lang="en-US" altLang="ko-K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Relevance</a:t>
            </a:r>
            <a:r>
              <a:rPr kumimoji="0" lang="ko-KR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lang="en-US" altLang="ko-KR" sz="3200" dirty="0"/>
              <a:t>(</a:t>
            </a:r>
            <a:r>
              <a:rPr lang="ko-KR" altLang="en-US" sz="3200" dirty="0"/>
              <a:t>관련성</a:t>
            </a:r>
            <a:r>
              <a:rPr lang="en-US" altLang="ko-KR" sz="3200" dirty="0"/>
              <a:t>)</a:t>
            </a:r>
            <a:endParaRPr kumimoji="0" lang="ko-KR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49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5: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학습자를 쉬게 하지 말고</a:t>
            </a:r>
            <a:r>
              <a:rPr lang="en-US" altLang="ko-KR" sz="3200" b="1" dirty="0">
                <a:solidFill>
                  <a:schemeClr val="accent4"/>
                </a:solidFill>
                <a:latin typeface="+mj-ea"/>
              </a:rPr>
              <a:t>, </a:t>
            </a: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귀찮게 하라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30725"/>
          </a:xfrm>
        </p:spPr>
        <p:txBody>
          <a:bodyPr/>
          <a:lstStyle/>
          <a:p>
            <a:endParaRPr lang="en-US" altLang="ko-KR" dirty="0"/>
          </a:p>
          <a:p>
            <a:r>
              <a:rPr lang="ko-KR" altLang="en-US" b="1" dirty="0"/>
              <a:t>지속적인 참여 및 상호작용의 요구 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단순 참여</a:t>
            </a:r>
            <a:r>
              <a:rPr lang="en-US" altLang="ko-KR" sz="2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 lvl="1"/>
            <a:r>
              <a:rPr lang="ko-KR" altLang="en-US" dirty="0"/>
              <a:t>자발적 참여 요구</a:t>
            </a:r>
            <a:r>
              <a:rPr lang="en-US" altLang="ko-KR" dirty="0"/>
              <a:t> -&gt; </a:t>
            </a:r>
            <a:r>
              <a:rPr lang="ko-KR" altLang="en-US" dirty="0"/>
              <a:t>지명</a:t>
            </a:r>
            <a:endParaRPr lang="en-US" altLang="ko-KR" dirty="0"/>
          </a:p>
          <a:p>
            <a:pPr lvl="1"/>
            <a:r>
              <a:rPr lang="ko-KR" altLang="en-US" dirty="0"/>
              <a:t>오늘 수업의 미션</a:t>
            </a:r>
            <a:r>
              <a:rPr lang="en-US" altLang="ko-KR" dirty="0"/>
              <a:t>(</a:t>
            </a:r>
            <a:r>
              <a:rPr lang="ko-KR" altLang="en-US" dirty="0"/>
              <a:t>목표</a:t>
            </a:r>
            <a:r>
              <a:rPr lang="en-US" altLang="ko-KR" dirty="0"/>
              <a:t>)</a:t>
            </a:r>
            <a:r>
              <a:rPr lang="ko-KR" altLang="en-US" dirty="0"/>
              <a:t>을 미리 일러 줌 </a:t>
            </a:r>
            <a:r>
              <a:rPr lang="en-US" altLang="ko-KR" dirty="0"/>
              <a:t>(</a:t>
            </a:r>
            <a:r>
              <a:rPr lang="ko-KR" altLang="en-US" dirty="0"/>
              <a:t>마지막에 무엇을 확인하겠다</a:t>
            </a:r>
            <a:r>
              <a:rPr lang="en-US" altLang="ko-KR" dirty="0"/>
              <a:t>….)</a:t>
            </a:r>
          </a:p>
          <a:p>
            <a:pPr marL="457200" lvl="1" indent="0">
              <a:buNone/>
            </a:pPr>
            <a:endParaRPr lang="en-US" altLang="ko-KR" dirty="0"/>
          </a:p>
        </p:txBody>
      </p:sp>
      <p:sp>
        <p:nvSpPr>
          <p:cNvPr id="4" name="말풍선: 모서리가 둥근 사각형 3">
            <a:extLst>
              <a:ext uri="{FF2B5EF4-FFF2-40B4-BE49-F238E27FC236}">
                <a16:creationId xmlns:a16="http://schemas.microsoft.com/office/drawing/2014/main" id="{4B2902E7-0FC8-4451-A536-CA7B7C117887}"/>
              </a:ext>
            </a:extLst>
          </p:cNvPr>
          <p:cNvSpPr/>
          <p:nvPr/>
        </p:nvSpPr>
        <p:spPr bwMode="auto">
          <a:xfrm>
            <a:off x="1979712" y="4293096"/>
            <a:ext cx="6516216" cy="2132856"/>
          </a:xfrm>
          <a:prstGeom prst="wedgeRoundRectCallout">
            <a:avLst>
              <a:gd name="adj1" fmla="val -20105"/>
              <a:gd name="adj2" fmla="val -8295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이때 성공경험을 가지게 해야 함</a:t>
            </a: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dirty="0"/>
              <a:t>어려운 질문 등을 하여 답을 못하는 경험을 하거나 하면 좌절하거나 수업의 흥미 상실함</a:t>
            </a:r>
            <a:r>
              <a:rPr lang="en-US" altLang="ko-KR" dirty="0"/>
              <a:t>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dirty="0"/>
              <a:t>그렇다면 어떻게 성공경험을 가지게 할 수 있는가</a:t>
            </a:r>
            <a:r>
              <a:rPr lang="en-US" altLang="ko-KR" dirty="0"/>
              <a:t>?</a:t>
            </a:r>
            <a:endParaRPr kumimoji="0" lang="ko-K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58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507288" cy="1139825"/>
          </a:xfrm>
        </p:spPr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6: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참여할 수 밖에 없는 활동 위주의 수업을 하라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30725"/>
          </a:xfrm>
        </p:spPr>
        <p:txBody>
          <a:bodyPr/>
          <a:lstStyle/>
          <a:p>
            <a:endParaRPr lang="en-US" altLang="ko-KR" dirty="0"/>
          </a:p>
          <a:p>
            <a:pPr marL="457200" lvl="1" indent="0">
              <a:buNone/>
            </a:pPr>
            <a:endParaRPr lang="en-US" altLang="ko-KR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802E4C2-2FEB-4D9E-8FC2-F3E8FD1E241A}"/>
              </a:ext>
            </a:extLst>
          </p:cNvPr>
          <p:cNvSpPr txBox="1">
            <a:spLocks/>
          </p:cNvSpPr>
          <p:nvPr/>
        </p:nvSpPr>
        <p:spPr bwMode="auto">
          <a:xfrm>
            <a:off x="609600" y="1752600"/>
            <a:ext cx="8507288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b="1" kern="0" dirty="0"/>
              <a:t>활동 위주의 수업을 위한 준비</a:t>
            </a:r>
            <a:endParaRPr lang="en-US" altLang="ko-KR" sz="2400" b="1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/>
            <a:r>
              <a:rPr lang="ko-KR" altLang="en-US" kern="0" dirty="0"/>
              <a:t>기본 개념은 동영상 및 다른 학습자료로 간단히 제공</a:t>
            </a:r>
            <a:endParaRPr lang="en-US" altLang="ko-KR" kern="0" dirty="0"/>
          </a:p>
          <a:p>
            <a:pPr lvl="1"/>
            <a:r>
              <a:rPr lang="ko-KR" altLang="en-US" kern="0" dirty="0"/>
              <a:t>미리 보고 오기 또는 초기 설명</a:t>
            </a:r>
            <a:endParaRPr lang="en-US" altLang="ko-KR" kern="0" dirty="0"/>
          </a:p>
          <a:p>
            <a:pPr lvl="1"/>
            <a:r>
              <a:rPr lang="ko-KR" altLang="en-US" kern="0" dirty="0"/>
              <a:t>면대면 화상에서는 활동과 피드백에 초점</a:t>
            </a:r>
            <a:endParaRPr lang="en-US" altLang="ko-KR" kern="0" dirty="0"/>
          </a:p>
          <a:p>
            <a:pPr marL="457200" lvl="1" indent="0">
              <a:buFont typeface="Wingdings" pitchFamily="2" charset="2"/>
              <a:buNone/>
            </a:pPr>
            <a:endParaRPr lang="en-US" altLang="ko-KR" kern="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3097575-5151-4F32-8DE4-FDF9A35A7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695" y="3934790"/>
            <a:ext cx="3595097" cy="2683497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:a16="http://schemas.microsoft.com/office/drawing/2014/main" id="{82B41BC8-CD2D-4D3C-BA09-8D1C7D92AAD5}"/>
              </a:ext>
            </a:extLst>
          </p:cNvPr>
          <p:cNvSpPr/>
          <p:nvPr/>
        </p:nvSpPr>
        <p:spPr bwMode="auto">
          <a:xfrm>
            <a:off x="2837094" y="5475767"/>
            <a:ext cx="4052298" cy="1286539"/>
          </a:xfrm>
          <a:prstGeom prst="ellipse">
            <a:avLst/>
          </a:prstGeom>
          <a:noFill/>
          <a:ln w="476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10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507288" cy="1139825"/>
          </a:xfrm>
        </p:spPr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7: 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다양한 의사소통의 채널을 열어 두라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30725"/>
          </a:xfrm>
        </p:spPr>
        <p:txBody>
          <a:bodyPr/>
          <a:lstStyle/>
          <a:p>
            <a:endParaRPr lang="en-US" altLang="ko-KR" dirty="0"/>
          </a:p>
          <a:p>
            <a:r>
              <a:rPr lang="ko-KR" altLang="en-US" b="1" dirty="0"/>
              <a:t>구두발언의 이외의 의사소통 채널 열어 두기</a:t>
            </a:r>
            <a:endParaRPr lang="en-US" altLang="ko-KR" b="1" dirty="0"/>
          </a:p>
          <a:p>
            <a:pPr lvl="1"/>
            <a:r>
              <a:rPr lang="ko-KR" altLang="en-US" dirty="0"/>
              <a:t>채팅</a:t>
            </a:r>
            <a:r>
              <a:rPr lang="en-US" altLang="ko-KR" dirty="0"/>
              <a:t>,</a:t>
            </a:r>
            <a:r>
              <a:rPr lang="ko-KR" altLang="en-US" dirty="0"/>
              <a:t>이모티콘</a:t>
            </a:r>
            <a:r>
              <a:rPr lang="en-US" altLang="ko-KR" dirty="0"/>
              <a:t>, </a:t>
            </a:r>
            <a:r>
              <a:rPr lang="ko-KR" altLang="en-US" dirty="0"/>
              <a:t>손들기</a:t>
            </a:r>
            <a:endParaRPr lang="en-US" altLang="ko-KR" dirty="0"/>
          </a:p>
          <a:p>
            <a:pPr lvl="1"/>
            <a:r>
              <a:rPr lang="ko-KR" altLang="en-US" dirty="0"/>
              <a:t>간혹 온라인에서 보다 적극적인 학습자 있음 </a:t>
            </a:r>
            <a:r>
              <a:rPr lang="en-US" altLang="ko-KR" dirty="0"/>
              <a:t>(</a:t>
            </a:r>
            <a:r>
              <a:rPr lang="ko-KR" altLang="en-US" dirty="0"/>
              <a:t>채팅</a:t>
            </a:r>
            <a:r>
              <a:rPr lang="en-US" altLang="ko-KR" dirty="0"/>
              <a:t>&gt;</a:t>
            </a:r>
            <a:r>
              <a:rPr lang="ko-KR" altLang="en-US" dirty="0"/>
              <a:t>발언</a:t>
            </a:r>
            <a:r>
              <a:rPr lang="en-US" altLang="ko-KR" dirty="0"/>
              <a:t>)</a:t>
            </a:r>
          </a:p>
          <a:p>
            <a:pPr marL="457200" lvl="1" indent="0">
              <a:buNone/>
            </a:pPr>
            <a:endParaRPr lang="en-US" altLang="ko-KR" dirty="0"/>
          </a:p>
          <a:p>
            <a:pPr marL="457200" lvl="1" indent="0">
              <a:buNone/>
            </a:pP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CC19C7F-9A3A-4298-9FB3-F244B512E9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9968" y="3986945"/>
            <a:ext cx="3431101" cy="2593242"/>
          </a:xfrm>
          <a:prstGeom prst="rect">
            <a:avLst/>
          </a:prstGeom>
        </p:spPr>
      </p:pic>
      <p:sp>
        <p:nvSpPr>
          <p:cNvPr id="5" name="타원 4">
            <a:extLst>
              <a:ext uri="{FF2B5EF4-FFF2-40B4-BE49-F238E27FC236}">
                <a16:creationId xmlns:a16="http://schemas.microsoft.com/office/drawing/2014/main" id="{A3BDD0A6-CCAF-4BE8-B427-1158147D12B8}"/>
              </a:ext>
            </a:extLst>
          </p:cNvPr>
          <p:cNvSpPr/>
          <p:nvPr/>
        </p:nvSpPr>
        <p:spPr bwMode="auto">
          <a:xfrm>
            <a:off x="4572000" y="4976037"/>
            <a:ext cx="1775637" cy="133745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0740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507288" cy="1139825"/>
          </a:xfrm>
        </p:spPr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8: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화상이지만 학생들간 상호작용을 하게 하라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30725"/>
          </a:xfrm>
        </p:spPr>
        <p:txBody>
          <a:bodyPr/>
          <a:lstStyle/>
          <a:p>
            <a:endParaRPr lang="en-US" altLang="ko-KR" dirty="0"/>
          </a:p>
          <a:p>
            <a:pPr marL="457200" lvl="1" indent="0">
              <a:buNone/>
            </a:pPr>
            <a:endParaRPr lang="en-US" altLang="ko-KR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802E4C2-2FEB-4D9E-8FC2-F3E8FD1E241A}"/>
              </a:ext>
            </a:extLst>
          </p:cNvPr>
          <p:cNvSpPr txBox="1">
            <a:spLocks/>
          </p:cNvSpPr>
          <p:nvPr/>
        </p:nvSpPr>
        <p:spPr bwMode="auto">
          <a:xfrm>
            <a:off x="609600" y="1752600"/>
            <a:ext cx="8507288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b="1" kern="0" dirty="0"/>
              <a:t>화상대면</a:t>
            </a:r>
            <a:r>
              <a:rPr lang="en-US" altLang="ko-KR" b="1" kern="0" dirty="0"/>
              <a:t>/</a:t>
            </a:r>
            <a:r>
              <a:rPr lang="ko-KR" altLang="en-US" b="1" kern="0" dirty="0" err="1"/>
              <a:t>비대면</a:t>
            </a:r>
            <a:r>
              <a:rPr lang="ko-KR" altLang="en-US" b="1" kern="0" dirty="0"/>
              <a:t> 수업에서는 더욱 필요한 아이스 브레이킹</a:t>
            </a:r>
            <a:endParaRPr lang="en-US" altLang="ko-KR" sz="2400" b="1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/>
            <a:r>
              <a:rPr lang="ko-KR" altLang="en-US" kern="0" dirty="0"/>
              <a:t>교실수업보다 학습자들간 서로 잘 모르는 경우 많음</a:t>
            </a:r>
            <a:r>
              <a:rPr lang="en-US" altLang="ko-KR" kern="0" dirty="0"/>
              <a:t>. </a:t>
            </a:r>
          </a:p>
          <a:p>
            <a:pPr lvl="2"/>
            <a:r>
              <a:rPr lang="ko-KR" altLang="en-US" kern="0" dirty="0"/>
              <a:t>이는 팀 활동의 방해 요소</a:t>
            </a:r>
            <a:endParaRPr lang="en-US" altLang="ko-KR" kern="0" dirty="0"/>
          </a:p>
          <a:p>
            <a:pPr lvl="1"/>
            <a:r>
              <a:rPr lang="ko-KR" altLang="en-US" kern="0" dirty="0"/>
              <a:t>친밀도</a:t>
            </a:r>
            <a:r>
              <a:rPr lang="en-US" altLang="ko-KR" kern="0" dirty="0"/>
              <a:t>: </a:t>
            </a:r>
            <a:r>
              <a:rPr lang="ko-KR" altLang="en-US" kern="0" dirty="0"/>
              <a:t>교양수업 </a:t>
            </a:r>
            <a:r>
              <a:rPr lang="en-US" altLang="ko-KR" kern="0" dirty="0"/>
              <a:t>&lt; </a:t>
            </a:r>
            <a:r>
              <a:rPr lang="ko-KR" altLang="en-US" kern="0" dirty="0"/>
              <a:t>전공수업</a:t>
            </a:r>
            <a:endParaRPr lang="en-US" altLang="ko-KR" kern="0" dirty="0"/>
          </a:p>
          <a:p>
            <a:pPr lvl="2"/>
            <a:r>
              <a:rPr lang="ko-KR" altLang="en-US" kern="0" dirty="0"/>
              <a:t>교양수업</a:t>
            </a:r>
            <a:r>
              <a:rPr lang="en-US" altLang="ko-KR" kern="0" dirty="0"/>
              <a:t>, </a:t>
            </a:r>
            <a:r>
              <a:rPr lang="ko-KR" altLang="en-US" kern="0" dirty="0"/>
              <a:t>학과 및 학년 통합 수업의 경우 더욱 필요</a:t>
            </a:r>
            <a:endParaRPr lang="en-US" altLang="ko-KR" kern="0" dirty="0"/>
          </a:p>
          <a:p>
            <a:pPr lvl="1"/>
            <a:endParaRPr lang="en-US" altLang="ko-KR" b="1" kern="0" dirty="0"/>
          </a:p>
          <a:p>
            <a:r>
              <a:rPr lang="ko-KR" altLang="en-US" b="1" kern="0" dirty="0"/>
              <a:t> 효과적인 아이스 브레이킹 방법</a:t>
            </a:r>
            <a:endParaRPr lang="en-US" altLang="ko-KR" b="1" kern="0" dirty="0"/>
          </a:p>
          <a:p>
            <a:pPr lvl="1"/>
            <a:r>
              <a:rPr lang="ko-KR" altLang="en-US" kern="0" dirty="0"/>
              <a:t>구체적인 인사 및 소개 미션 </a:t>
            </a:r>
            <a:r>
              <a:rPr lang="en-US" altLang="ko-KR" kern="0" dirty="0"/>
              <a:t>(</a:t>
            </a:r>
            <a:r>
              <a:rPr lang="ko-KR" altLang="en-US" kern="0" dirty="0"/>
              <a:t>흥미요소 첨가</a:t>
            </a:r>
            <a:r>
              <a:rPr lang="en-US" altLang="ko-KR" kern="0" dirty="0"/>
              <a:t>)</a:t>
            </a:r>
            <a:r>
              <a:rPr lang="ko-KR" altLang="en-US" kern="0" dirty="0"/>
              <a:t> </a:t>
            </a:r>
            <a:endParaRPr lang="en-US" altLang="ko-KR" kern="0" dirty="0"/>
          </a:p>
          <a:p>
            <a:pPr lvl="2"/>
            <a:r>
              <a:rPr lang="ko-KR" altLang="en-US" kern="0" dirty="0"/>
              <a:t>예</a:t>
            </a:r>
            <a:r>
              <a:rPr lang="en-US" altLang="ko-KR" kern="0" dirty="0"/>
              <a:t>&gt; </a:t>
            </a:r>
            <a:r>
              <a:rPr lang="ko-KR" altLang="en-US" kern="0" dirty="0"/>
              <a:t>나는 한 단어로 표현하면</a:t>
            </a:r>
            <a:endParaRPr lang="en-US" altLang="ko-KR" kern="0" dirty="0"/>
          </a:p>
          <a:p>
            <a:pPr lvl="1"/>
            <a:r>
              <a:rPr lang="ko-KR" altLang="en-US" kern="0" dirty="0">
                <a:solidFill>
                  <a:srgbClr val="FF0000"/>
                </a:solidFill>
              </a:rPr>
              <a:t>교수자의 적극적 개입 </a:t>
            </a:r>
            <a:r>
              <a:rPr lang="en-US" altLang="ko-KR" kern="0" dirty="0"/>
              <a:t>(ZOOM</a:t>
            </a:r>
            <a:r>
              <a:rPr lang="ko-KR" altLang="en-US" kern="0" dirty="0"/>
              <a:t>의</a:t>
            </a:r>
            <a:r>
              <a:rPr lang="en-US" altLang="ko-KR" kern="0" dirty="0"/>
              <a:t> </a:t>
            </a:r>
            <a:r>
              <a:rPr lang="ko-KR" altLang="en-US" kern="0" dirty="0"/>
              <a:t>경우</a:t>
            </a:r>
            <a:r>
              <a:rPr lang="en-US" altLang="ko-KR" kern="0" dirty="0"/>
              <a:t>, </a:t>
            </a:r>
            <a:r>
              <a:rPr lang="ko-KR" altLang="en-US" kern="0" dirty="0"/>
              <a:t>각 소그룹 방문</a:t>
            </a:r>
            <a:r>
              <a:rPr lang="en-US" altLang="ko-KR" kern="0" dirty="0"/>
              <a:t>)</a:t>
            </a:r>
          </a:p>
          <a:p>
            <a:pPr lvl="1"/>
            <a:endParaRPr lang="en-US" altLang="ko-KR" kern="0" dirty="0"/>
          </a:p>
          <a:p>
            <a:pPr lvl="1"/>
            <a:endParaRPr lang="en-US" altLang="ko-KR" kern="0" dirty="0"/>
          </a:p>
          <a:p>
            <a:pPr lvl="1"/>
            <a:endParaRPr lang="en-US" altLang="ko-KR" kern="0" dirty="0"/>
          </a:p>
        </p:txBody>
      </p:sp>
    </p:spTree>
    <p:extLst>
      <p:ext uri="{BB962C8B-B14F-4D97-AF65-F5344CB8AC3E}">
        <p14:creationId xmlns:p14="http://schemas.microsoft.com/office/powerpoint/2010/main" val="277504495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507288" cy="1139825"/>
          </a:xfrm>
        </p:spPr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9: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화상 팀 활동에 체계성을 기하라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30725"/>
          </a:xfrm>
        </p:spPr>
        <p:txBody>
          <a:bodyPr/>
          <a:lstStyle/>
          <a:p>
            <a:endParaRPr lang="en-US" altLang="ko-KR" dirty="0"/>
          </a:p>
          <a:p>
            <a:pPr marL="457200" lvl="1" indent="0">
              <a:buNone/>
            </a:pPr>
            <a:endParaRPr lang="en-US" altLang="ko-KR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802E4C2-2FEB-4D9E-8FC2-F3E8FD1E241A}"/>
              </a:ext>
            </a:extLst>
          </p:cNvPr>
          <p:cNvSpPr txBox="1">
            <a:spLocks/>
          </p:cNvSpPr>
          <p:nvPr/>
        </p:nvSpPr>
        <p:spPr bwMode="auto">
          <a:xfrm>
            <a:off x="609600" y="1752600"/>
            <a:ext cx="8507288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b="1" kern="0" dirty="0"/>
              <a:t>교실수업과 달리 </a:t>
            </a:r>
            <a:r>
              <a:rPr lang="ko-KR" altLang="en-US" b="1" kern="0" dirty="0" err="1"/>
              <a:t>비대면</a:t>
            </a:r>
            <a:r>
              <a:rPr lang="ko-KR" altLang="en-US" b="1" kern="0" dirty="0"/>
              <a:t> 및 화상수업 팀활동은 보다 체계적 팀 구성체계가 필요</a:t>
            </a:r>
            <a:endParaRPr lang="en-US" altLang="ko-KR" sz="2400" b="1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1"/>
            <a:r>
              <a:rPr lang="ko-KR" altLang="en-US" kern="0" dirty="0"/>
              <a:t>그 주차에 해야 할 팀 활동 내용이 명확해야 함</a:t>
            </a:r>
            <a:r>
              <a:rPr lang="en-US" altLang="ko-KR" kern="0" dirty="0"/>
              <a:t>.</a:t>
            </a:r>
          </a:p>
          <a:p>
            <a:pPr lvl="1"/>
            <a:r>
              <a:rPr lang="ko-KR" altLang="en-US" kern="0" dirty="0"/>
              <a:t>팀 내 </a:t>
            </a:r>
            <a:r>
              <a:rPr lang="ko-KR" altLang="en-US" kern="0" dirty="0">
                <a:solidFill>
                  <a:srgbClr val="FF0000"/>
                </a:solidFill>
              </a:rPr>
              <a:t>구성원의 역할 </a:t>
            </a:r>
            <a:r>
              <a:rPr lang="ko-KR" altLang="en-US" kern="0" dirty="0"/>
              <a:t>명확 </a:t>
            </a:r>
            <a:r>
              <a:rPr lang="en-US" altLang="ko-KR" kern="0" dirty="0"/>
              <a:t>(</a:t>
            </a:r>
            <a:r>
              <a:rPr lang="ko-KR" altLang="en-US" kern="0" dirty="0"/>
              <a:t>팀장</a:t>
            </a:r>
            <a:r>
              <a:rPr lang="en-US" altLang="ko-KR" kern="0" dirty="0"/>
              <a:t>, </a:t>
            </a:r>
            <a:r>
              <a:rPr lang="ko-KR" altLang="en-US" kern="0" dirty="0" err="1"/>
              <a:t>스케쥴러</a:t>
            </a:r>
            <a:r>
              <a:rPr lang="en-US" altLang="ko-KR" kern="0" dirty="0"/>
              <a:t>, </a:t>
            </a:r>
            <a:r>
              <a:rPr lang="ko-KR" altLang="en-US" kern="0" dirty="0"/>
              <a:t>요약자</a:t>
            </a:r>
            <a:r>
              <a:rPr lang="en-US" altLang="ko-KR" kern="0" dirty="0"/>
              <a:t>, </a:t>
            </a:r>
            <a:r>
              <a:rPr lang="ko-KR" altLang="en-US" kern="0" dirty="0"/>
              <a:t>자료공급자</a:t>
            </a:r>
            <a:r>
              <a:rPr lang="en-US" altLang="ko-KR" kern="0" dirty="0"/>
              <a:t>, </a:t>
            </a:r>
            <a:r>
              <a:rPr lang="ko-KR" altLang="en-US" kern="0" dirty="0"/>
              <a:t>등</a:t>
            </a:r>
            <a:r>
              <a:rPr lang="en-US" altLang="ko-KR" kern="0" dirty="0"/>
              <a:t>)</a:t>
            </a:r>
          </a:p>
          <a:p>
            <a:pPr lvl="1"/>
            <a:r>
              <a:rPr lang="ko-KR" altLang="en-US" kern="0" dirty="0"/>
              <a:t>지켜야할 시간이 명확</a:t>
            </a:r>
            <a:endParaRPr lang="en-US" altLang="ko-KR" kern="0" dirty="0"/>
          </a:p>
          <a:p>
            <a:pPr lvl="1"/>
            <a:r>
              <a:rPr lang="ko-KR" altLang="en-US" kern="0" dirty="0"/>
              <a:t>나와야 할 산출물이 명확</a:t>
            </a:r>
            <a:endParaRPr lang="en-US" altLang="ko-KR" kern="0" dirty="0"/>
          </a:p>
        </p:txBody>
      </p:sp>
      <p:sp>
        <p:nvSpPr>
          <p:cNvPr id="4" name="말풍선: 모서리가 둥근 사각형 3">
            <a:extLst>
              <a:ext uri="{FF2B5EF4-FFF2-40B4-BE49-F238E27FC236}">
                <a16:creationId xmlns:a16="http://schemas.microsoft.com/office/drawing/2014/main" id="{B5819429-0105-41A7-8B74-2B8568625154}"/>
              </a:ext>
            </a:extLst>
          </p:cNvPr>
          <p:cNvSpPr/>
          <p:nvPr/>
        </p:nvSpPr>
        <p:spPr bwMode="auto">
          <a:xfrm>
            <a:off x="4067944" y="5257800"/>
            <a:ext cx="4752528" cy="1322387"/>
          </a:xfrm>
          <a:prstGeom prst="wedgeRoundRectCallout">
            <a:avLst>
              <a:gd name="adj1" fmla="val -20305"/>
              <a:gd name="adj2" fmla="val -9938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그래도 팀 활동을 어려워 한다면</a:t>
            </a: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?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dirty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산출물의 </a:t>
            </a:r>
            <a:r>
              <a:rPr kumimoji="0" lang="ko-KR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완성된 예시 </a:t>
            </a:r>
            <a:r>
              <a:rPr kumimoji="0" lang="ko-KR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등을 많이 보여줄 것</a:t>
            </a: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</a:t>
            </a:r>
            <a:endParaRPr kumimoji="0" lang="ko-K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875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7D095-3B21-40DA-B76E-815B467FD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507288" cy="1139825"/>
          </a:xfrm>
        </p:spPr>
        <p:txBody>
          <a:bodyPr/>
          <a:lstStyle/>
          <a:p>
            <a:r>
              <a:rPr lang="ko-KR" altLang="en-US" sz="3200" b="1" dirty="0">
                <a:solidFill>
                  <a:srgbClr val="0070C0"/>
                </a:solidFill>
                <a:latin typeface="+mj-ea"/>
              </a:rPr>
              <a:t>원칙 </a:t>
            </a:r>
            <a:r>
              <a:rPr lang="en-US" altLang="ko-KR" sz="3200" b="1" dirty="0">
                <a:solidFill>
                  <a:srgbClr val="0070C0"/>
                </a:solidFill>
                <a:latin typeface="+mj-ea"/>
              </a:rPr>
              <a:t>10:</a:t>
            </a:r>
            <a:br>
              <a:rPr lang="en-US" altLang="ko-KR" sz="3200" b="1" dirty="0">
                <a:solidFill>
                  <a:schemeClr val="accent4"/>
                </a:solidFill>
                <a:latin typeface="+mj-ea"/>
              </a:rPr>
            </a:b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구성원의 </a:t>
            </a:r>
            <a:r>
              <a:rPr lang="ko-KR" altLang="en-US" sz="3200" b="1" dirty="0" err="1">
                <a:solidFill>
                  <a:schemeClr val="accent4"/>
                </a:solidFill>
                <a:latin typeface="+mj-ea"/>
              </a:rPr>
              <a:t>팀활동</a:t>
            </a:r>
            <a:r>
              <a:rPr lang="ko-KR" altLang="en-US" sz="3200" b="1" dirty="0">
                <a:solidFill>
                  <a:schemeClr val="accent4"/>
                </a:solidFill>
                <a:latin typeface="+mj-ea"/>
              </a:rPr>
              <a:t> 기여도를 평가에 반영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9FC3E1-AABC-4DB1-92AD-C4F74D2A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30725"/>
          </a:xfrm>
        </p:spPr>
        <p:txBody>
          <a:bodyPr/>
          <a:lstStyle/>
          <a:p>
            <a:endParaRPr lang="en-US" altLang="ko-KR" dirty="0"/>
          </a:p>
          <a:p>
            <a:pPr marL="457200" lvl="1" indent="0">
              <a:buNone/>
            </a:pPr>
            <a:endParaRPr lang="en-US" altLang="ko-KR" dirty="0"/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802E4C2-2FEB-4D9E-8FC2-F3E8FD1E241A}"/>
              </a:ext>
            </a:extLst>
          </p:cNvPr>
          <p:cNvSpPr txBox="1">
            <a:spLocks/>
          </p:cNvSpPr>
          <p:nvPr/>
        </p:nvSpPr>
        <p:spPr bwMode="auto">
          <a:xfrm>
            <a:off x="609600" y="1752600"/>
            <a:ext cx="8507288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b="1" kern="0" dirty="0"/>
              <a:t>팀 활동 초기부터 팀 기여도 평가에 대한 안내</a:t>
            </a:r>
            <a:endParaRPr lang="en-US" altLang="ko-KR" b="1" kern="0" dirty="0"/>
          </a:p>
          <a:p>
            <a:pPr lvl="1"/>
            <a:r>
              <a:rPr lang="ko-KR" altLang="en-US" kern="0" dirty="0"/>
              <a:t>팀 기여도 평가를 반영한 점수</a:t>
            </a:r>
            <a:endParaRPr lang="en-US" altLang="ko-KR" kern="0" dirty="0"/>
          </a:p>
          <a:p>
            <a:pPr lvl="1"/>
            <a:r>
              <a:rPr lang="ko-KR" altLang="en-US" kern="0" dirty="0"/>
              <a:t>평가의 공정성 강화 </a:t>
            </a:r>
            <a:r>
              <a:rPr lang="en-US" altLang="ko-KR" kern="0" dirty="0"/>
              <a:t>(</a:t>
            </a:r>
            <a:r>
              <a:rPr lang="ko-KR" altLang="en-US" kern="0" dirty="0"/>
              <a:t>무임승차자 배제</a:t>
            </a:r>
            <a:r>
              <a:rPr lang="en-US" altLang="ko-KR" kern="0" dirty="0"/>
              <a:t>)</a:t>
            </a:r>
          </a:p>
          <a:p>
            <a:pPr lvl="2"/>
            <a:r>
              <a:rPr lang="ko-KR" altLang="en-US" kern="0" dirty="0"/>
              <a:t>평가의 공정성은 수업에 대한 만족도 증진 요소임</a:t>
            </a:r>
            <a:endParaRPr lang="en-US" altLang="ko-KR" kern="0" dirty="0"/>
          </a:p>
          <a:p>
            <a:pPr lvl="2"/>
            <a:endParaRPr lang="en-US" altLang="ko-KR" kern="0" dirty="0"/>
          </a:p>
          <a:p>
            <a:pPr lvl="2"/>
            <a:r>
              <a:rPr lang="ko-KR" altLang="en-US" kern="0" dirty="0"/>
              <a:t>예</a:t>
            </a:r>
            <a:r>
              <a:rPr lang="en-US" altLang="ko-KR" kern="0" dirty="0"/>
              <a:t>&gt; </a:t>
            </a:r>
            <a:r>
              <a:rPr lang="ko-KR" altLang="en-US" kern="0" dirty="0"/>
              <a:t>자신을 포함하여 기여의 합이 </a:t>
            </a:r>
            <a:r>
              <a:rPr lang="en-US" altLang="ko-KR" kern="0" dirty="0"/>
              <a:t>100</a:t>
            </a:r>
            <a:r>
              <a:rPr lang="ko-KR" altLang="en-US" kern="0" dirty="0"/>
              <a:t>이 되게 작성하기</a:t>
            </a:r>
            <a:endParaRPr lang="en-US" altLang="ko-KR" kern="0" dirty="0"/>
          </a:p>
          <a:p>
            <a:endParaRPr lang="en-US" altLang="ko-KR" kern="0" dirty="0"/>
          </a:p>
        </p:txBody>
      </p:sp>
      <p:graphicFrame>
        <p:nvGraphicFramePr>
          <p:cNvPr id="4" name="표 4">
            <a:extLst>
              <a:ext uri="{FF2B5EF4-FFF2-40B4-BE49-F238E27FC236}">
                <a16:creationId xmlns:a16="http://schemas.microsoft.com/office/drawing/2014/main" id="{EA83B534-CF2E-492C-A578-6A51B8AA8AE0}"/>
              </a:ext>
            </a:extLst>
          </p:cNvPr>
          <p:cNvGraphicFramePr>
            <a:graphicFrameLocks noGrp="1"/>
          </p:cNvGraphicFramePr>
          <p:nvPr/>
        </p:nvGraphicFramePr>
        <p:xfrm>
          <a:off x="1979712" y="4262596"/>
          <a:ext cx="5931532" cy="2214880"/>
        </p:xfrm>
        <a:graphic>
          <a:graphicData uri="http://schemas.openxmlformats.org/drawingml/2006/table">
            <a:tbl>
              <a:tblPr bandRow="1">
                <a:tableStyleId>{7DF18680-E054-41AD-8BC1-D1AEF772440D}</a:tableStyleId>
              </a:tblPr>
              <a:tblGrid>
                <a:gridCol w="1054732">
                  <a:extLst>
                    <a:ext uri="{9D8B030D-6E8A-4147-A177-3AD203B41FA5}">
                      <a16:colId xmlns:a16="http://schemas.microsoft.com/office/drawing/2014/main" val="32041407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67127433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84147953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03390638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674553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김민정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오민철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이상수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장진영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8809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김민정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90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297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/>
                        <a:t>오민철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25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7807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이상수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50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591028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장진영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30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10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30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30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6488615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rgbClr val="0070C0"/>
                          </a:solidFill>
                        </a:rPr>
                        <a:t>합계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rgbClr val="0070C0"/>
                          </a:solidFill>
                        </a:rPr>
                        <a:t>195</a:t>
                      </a:r>
                      <a:r>
                        <a:rPr lang="en-US" altLang="ko-KR" dirty="0">
                          <a:solidFill>
                            <a:srgbClr val="C00000"/>
                          </a:solidFill>
                        </a:rPr>
                        <a:t>(+)</a:t>
                      </a:r>
                      <a:endParaRPr lang="ko-KR" alt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rgbClr val="0070C0"/>
                          </a:solidFill>
                        </a:rPr>
                        <a:t>45</a:t>
                      </a:r>
                      <a:r>
                        <a:rPr lang="en-US" altLang="ko-KR" dirty="0">
                          <a:solidFill>
                            <a:srgbClr val="C00000"/>
                          </a:solidFill>
                        </a:rPr>
                        <a:t>(-)</a:t>
                      </a:r>
                      <a:endParaRPr lang="ko-KR" alt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rgbClr val="0070C0"/>
                          </a:solidFill>
                        </a:rPr>
                        <a:t>80</a:t>
                      </a:r>
                      <a:endParaRPr lang="ko-KR" alt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rgbClr val="0070C0"/>
                          </a:solidFill>
                        </a:rPr>
                        <a:t>80</a:t>
                      </a:r>
                      <a:endParaRPr lang="ko-KR" altLang="en-US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7737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6947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기타 </a:t>
            </a:r>
            <a:r>
              <a:rPr lang="ko-KR" altLang="en-US" sz="3600" b="1" dirty="0" err="1">
                <a:solidFill>
                  <a:schemeClr val="tx2">
                    <a:lumMod val="75000"/>
                  </a:schemeClr>
                </a:solidFill>
              </a:rPr>
              <a:t>플립러닝</a:t>
            </a:r>
            <a:r>
              <a:rPr lang="ko-KR" altLang="en-US" sz="36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altLang="ko-KR" sz="3600" b="1" dirty="0">
                <a:solidFill>
                  <a:schemeClr val="tx2">
                    <a:lumMod val="75000"/>
                  </a:schemeClr>
                </a:solidFill>
              </a:rPr>
              <a:t>Tips</a:t>
            </a:r>
            <a:endParaRPr lang="ko-KR" altLang="en-US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7651" name="내용 개체 틀 2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4525963"/>
          </a:xfrm>
        </p:spPr>
        <p:txBody>
          <a:bodyPr>
            <a:normAutofit/>
          </a:bodyPr>
          <a:lstStyle/>
          <a:p>
            <a:r>
              <a:rPr lang="ko-KR" altLang="en-US" b="1" dirty="0">
                <a:solidFill>
                  <a:schemeClr val="tx1"/>
                </a:solidFill>
              </a:rPr>
              <a:t>온라인 학습시간 감안</a:t>
            </a:r>
            <a:r>
              <a:rPr lang="en-US" altLang="ko-KR" b="1" dirty="0">
                <a:solidFill>
                  <a:schemeClr val="tx1"/>
                </a:solidFill>
              </a:rPr>
              <a:t>: – 10</a:t>
            </a:r>
            <a:r>
              <a:rPr lang="ko-KR" altLang="en-US" b="1" dirty="0">
                <a:solidFill>
                  <a:schemeClr val="tx1"/>
                </a:solidFill>
              </a:rPr>
              <a:t>분 수업</a:t>
            </a:r>
            <a:endParaRPr lang="en-US" altLang="ko-KR" b="1" dirty="0">
              <a:solidFill>
                <a:schemeClr val="tx1"/>
              </a:solidFill>
            </a:endParaRPr>
          </a:p>
          <a:p>
            <a:endParaRPr lang="en-US" altLang="ko-KR" b="1" dirty="0">
              <a:solidFill>
                <a:schemeClr val="tx1"/>
              </a:solidFill>
            </a:endParaRPr>
          </a:p>
          <a:p>
            <a:r>
              <a:rPr lang="ko-KR" altLang="en-US" b="1" dirty="0">
                <a:solidFill>
                  <a:schemeClr val="tx1"/>
                </a:solidFill>
              </a:rPr>
              <a:t>온라인 수업 내용 확인</a:t>
            </a:r>
            <a:r>
              <a:rPr lang="en-US" altLang="ko-KR" b="1" dirty="0">
                <a:solidFill>
                  <a:schemeClr val="tx1"/>
                </a:solidFill>
              </a:rPr>
              <a:t>: </a:t>
            </a:r>
            <a:r>
              <a:rPr lang="ko-KR" altLang="en-US" b="1" dirty="0" err="1">
                <a:solidFill>
                  <a:schemeClr val="tx1"/>
                </a:solidFill>
              </a:rPr>
              <a:t>게임형</a:t>
            </a:r>
            <a:r>
              <a:rPr lang="ko-KR" altLang="en-US" b="1" dirty="0">
                <a:solidFill>
                  <a:schemeClr val="tx1"/>
                </a:solidFill>
              </a:rPr>
              <a:t> 퀴즈</a:t>
            </a:r>
            <a:endParaRPr lang="en-US" altLang="ko-KR" b="1" dirty="0">
              <a:solidFill>
                <a:schemeClr val="tx1"/>
              </a:solidFill>
            </a:endParaRPr>
          </a:p>
          <a:p>
            <a:endParaRPr lang="en-US" altLang="ko-KR" b="1" dirty="0">
              <a:solidFill>
                <a:schemeClr val="tx1"/>
              </a:solidFill>
            </a:endParaRPr>
          </a:p>
          <a:p>
            <a:r>
              <a:rPr lang="ko-KR" altLang="en-US" b="1" dirty="0">
                <a:solidFill>
                  <a:schemeClr val="tx1"/>
                </a:solidFill>
              </a:rPr>
              <a:t>귀납적 수업</a:t>
            </a:r>
            <a:r>
              <a:rPr lang="en-US" altLang="ko-KR" b="1" dirty="0">
                <a:solidFill>
                  <a:schemeClr val="tx1"/>
                </a:solidFill>
              </a:rPr>
              <a:t>(</a:t>
            </a:r>
            <a:r>
              <a:rPr lang="ko-KR" altLang="en-US" b="1" dirty="0">
                <a:solidFill>
                  <a:schemeClr val="tx1"/>
                </a:solidFill>
              </a:rPr>
              <a:t>학습자 활동 중심 수업</a:t>
            </a:r>
            <a:r>
              <a:rPr lang="en-US" altLang="ko-KR" b="1" dirty="0">
                <a:solidFill>
                  <a:schemeClr val="tx1"/>
                </a:solidFill>
              </a:rPr>
              <a:t>)</a:t>
            </a:r>
            <a:r>
              <a:rPr lang="ko-KR" altLang="en-US" b="1" dirty="0">
                <a:solidFill>
                  <a:schemeClr val="tx1"/>
                </a:solidFill>
              </a:rPr>
              <a:t>의 한계를 느낀다면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>
                <a:solidFill>
                  <a:schemeClr val="tx1"/>
                </a:solidFill>
              </a:rPr>
              <a:t>수업의 정리단계에서 </a:t>
            </a:r>
            <a:r>
              <a:rPr lang="en-US" altLang="ko-KR" b="1" dirty="0">
                <a:solidFill>
                  <a:schemeClr val="tx1"/>
                </a:solidFill>
              </a:rPr>
              <a:t>mini-lecture</a:t>
            </a:r>
            <a:r>
              <a:rPr lang="ko-KR" altLang="en-US" b="1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pic>
        <p:nvPicPr>
          <p:cNvPr id="28675" name="Picture 2" descr="C:\Users\DB400T3A\AppData\Local\Microsoft\Windows\Temporary Internet Files\Content.IE5\BAC8TQDD\QA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49211" y="2824979"/>
            <a:ext cx="5334000" cy="2238375"/>
          </a:xfrm>
          <a:noFill/>
        </p:spPr>
      </p:pic>
    </p:spTree>
  </p:cSld>
  <p:clrMapOvr>
    <a:masterClrMapping/>
  </p:clrMapOvr>
  <p:transition/>
</p:sld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9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0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4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Level">
  <a:themeElements>
    <a:clrScheme name="Level 9">
      <a:dk1>
        <a:srgbClr val="000000"/>
      </a:dk1>
      <a:lt1>
        <a:srgbClr val="FFFFFF"/>
      </a:lt1>
      <a:dk2>
        <a:srgbClr val="666699"/>
      </a:dk2>
      <a:lt2>
        <a:srgbClr val="FFCC00"/>
      </a:lt2>
      <a:accent1>
        <a:srgbClr val="FF9900"/>
      </a:accent1>
      <a:accent2>
        <a:srgbClr val="FF9900"/>
      </a:accent2>
      <a:accent3>
        <a:srgbClr val="FFFFFF"/>
      </a:accent3>
      <a:accent4>
        <a:srgbClr val="000000"/>
      </a:accent4>
      <a:accent5>
        <a:srgbClr val="FFCAAA"/>
      </a:accent5>
      <a:accent6>
        <a:srgbClr val="E78A00"/>
      </a:accent6>
      <a:hlink>
        <a:srgbClr val="666699"/>
      </a:hlink>
      <a:folHlink>
        <a:srgbClr val="999966"/>
      </a:folHlink>
    </a:clrScheme>
    <a:fontScheme name="Level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4_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1778</Words>
  <Application>Microsoft Office PowerPoint</Application>
  <PresentationFormat>화면 슬라이드 쇼(4:3)</PresentationFormat>
  <Paragraphs>429</Paragraphs>
  <Slides>44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19</vt:i4>
      </vt:variant>
      <vt:variant>
        <vt:lpstr>슬라이드 제목</vt:lpstr>
      </vt:variant>
      <vt:variant>
        <vt:i4>44</vt:i4>
      </vt:variant>
    </vt:vector>
  </HeadingPairs>
  <TitlesOfParts>
    <vt:vector size="73" baseType="lpstr">
      <vt:lpstr>HY나무M</vt:lpstr>
      <vt:lpstr>HY중고딕</vt:lpstr>
      <vt:lpstr>굴림</vt:lpstr>
      <vt:lpstr>맑은 고딕</vt:lpstr>
      <vt:lpstr>Arial</vt:lpstr>
      <vt:lpstr>Century Gothic</vt:lpstr>
      <vt:lpstr>Courier New</vt:lpstr>
      <vt:lpstr>Palatino Linotype</vt:lpstr>
      <vt:lpstr>Times New Roman</vt:lpstr>
      <vt:lpstr>Wingdings</vt:lpstr>
      <vt:lpstr>디자인 사용자 지정</vt:lpstr>
      <vt:lpstr>1_디자인 사용자 지정</vt:lpstr>
      <vt:lpstr>2_디자인 사용자 지정</vt:lpstr>
      <vt:lpstr>3_디자인 사용자 지정</vt:lpstr>
      <vt:lpstr>4_디자인 사용자 지정</vt:lpstr>
      <vt:lpstr>5_디자인 사용자 지정</vt:lpstr>
      <vt:lpstr>6_디자인 사용자 지정</vt:lpstr>
      <vt:lpstr>7_디자인 사용자 지정</vt:lpstr>
      <vt:lpstr>8_디자인 사용자 지정</vt:lpstr>
      <vt:lpstr>9_디자인 사용자 지정</vt:lpstr>
      <vt:lpstr>10_디자인 사용자 지정</vt:lpstr>
      <vt:lpstr>11_디자인 사용자 지정</vt:lpstr>
      <vt:lpstr>12_디자인 사용자 지정</vt:lpstr>
      <vt:lpstr>13_디자인 사용자 지정</vt:lpstr>
      <vt:lpstr>14_디자인 사용자 지정</vt:lpstr>
      <vt:lpstr>15_디자인 사용자 지정</vt:lpstr>
      <vt:lpstr>16_디자인 사용자 지정</vt:lpstr>
      <vt:lpstr>Level</vt:lpstr>
      <vt:lpstr>14_Executive</vt:lpstr>
      <vt:lpstr>비대면 교육에서의  플립러닝 활용</vt:lpstr>
      <vt:lpstr>특강에 앞서….</vt:lpstr>
      <vt:lpstr>특강의 주요 이야기</vt:lpstr>
      <vt:lpstr>교육 패러다임의 변화</vt:lpstr>
      <vt:lpstr>포스트코로나 시대의 교육</vt:lpstr>
      <vt:lpstr>PowerPoint 프레젠테이션</vt:lpstr>
      <vt:lpstr>우리가 기억해야 할 것.</vt:lpstr>
      <vt:lpstr>3요소의 ALIGNMENT</vt:lpstr>
      <vt:lpstr>다른 대학들의 추이</vt:lpstr>
      <vt:lpstr>다른 대학들의 추이</vt:lpstr>
      <vt:lpstr>그렇다면,  실시간 화상수업에서 주의할 점은?</vt:lpstr>
      <vt:lpstr>다른 대학들의 추이</vt:lpstr>
      <vt:lpstr>단, 동영상 수업의 효과적인 활용을 위해서는</vt:lpstr>
      <vt:lpstr>효과적인 Blended 수업을 위해서는</vt:lpstr>
      <vt:lpstr>최근 유행하는 블랜디드 러닝의 대표 수업모형: Flipped Learning</vt:lpstr>
      <vt:lpstr>PowerPoint 프레젠테이션</vt:lpstr>
      <vt:lpstr>PowerPoint 프레젠테이션</vt:lpstr>
      <vt:lpstr>Flipped classroom을  선택하는 이유</vt:lpstr>
      <vt:lpstr>Flipped classroom 설계 및 운영 Tips</vt:lpstr>
      <vt:lpstr>Tip 1: 사전 온라인 예습 학습</vt:lpstr>
      <vt:lpstr>Tip 1: 사전 온라인 예습 학습</vt:lpstr>
      <vt:lpstr>Tip 1: 사전 온라인 예습 학습</vt:lpstr>
      <vt:lpstr>Tip1: 사전 온라인 예습 학습</vt:lpstr>
      <vt:lpstr>Tip1: 사전 온라인 예습 학습</vt:lpstr>
      <vt:lpstr>Tip 2: 본 수업 활동</vt:lpstr>
      <vt:lpstr>Tip 2: 본 수업 활동</vt:lpstr>
      <vt:lpstr>Tip 2: 본 수업 활동</vt:lpstr>
      <vt:lpstr>Tip 2: 본 수업 활동 (예시 1)-교육공학</vt:lpstr>
      <vt:lpstr>Tip 2: 본 수업 활동 (예시 2)-영어과 </vt:lpstr>
      <vt:lpstr>Tip 2: 본 수업 활동 (예시 3)-IT학과</vt:lpstr>
      <vt:lpstr>PowerPoint 프레젠테이션</vt:lpstr>
      <vt:lpstr>화상대면 수업 vs. 교실수업</vt:lpstr>
      <vt:lpstr>원칙 1:  학기 초,  비대면 화상 수업의 규칙 정하기</vt:lpstr>
      <vt:lpstr>원칙 2:  주의집중(attention)을 이끄는 전략 활용</vt:lpstr>
      <vt:lpstr>원칙 3:  집중가능 시간을 고려한 쉬는 시간의 배분</vt:lpstr>
      <vt:lpstr>원칙 4:  학습자가 능동적일 때를 알아야 한다.</vt:lpstr>
      <vt:lpstr>원칙 5: 학습자를 쉬게 하지 말고, 귀찮게 하라</vt:lpstr>
      <vt:lpstr>원칙 6: 참여할 수 밖에 없는 활동 위주의 수업을 하라</vt:lpstr>
      <vt:lpstr>원칙 7:  다양한 의사소통의 채널을 열어 두라</vt:lpstr>
      <vt:lpstr>원칙 8: 화상이지만 학생들간 상호작용을 하게 하라</vt:lpstr>
      <vt:lpstr>원칙 9: 화상 팀 활동에 체계성을 기하라</vt:lpstr>
      <vt:lpstr>원칙 10: 구성원의 팀활동 기여도를 평가에 반영</vt:lpstr>
      <vt:lpstr>기타 플립러닝 Tips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비대면 교육에서의  플립러닝 활용</dc:title>
  <dc:creator>김민정</dc:creator>
  <cp:lastModifiedBy>test</cp:lastModifiedBy>
  <cp:revision>10</cp:revision>
  <dcterms:created xsi:type="dcterms:W3CDTF">2020-11-20T03:06:35Z</dcterms:created>
  <dcterms:modified xsi:type="dcterms:W3CDTF">2020-11-23T04:08:18Z</dcterms:modified>
</cp:coreProperties>
</file>