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7" r:id="rId1"/>
    <p:sldMasterId id="2147483797" r:id="rId2"/>
    <p:sldMasterId id="2147483809" r:id="rId3"/>
  </p:sldMasterIdLst>
  <p:notesMasterIdLst>
    <p:notesMasterId r:id="rId45"/>
  </p:notesMasterIdLst>
  <p:sldIdLst>
    <p:sldId id="256" r:id="rId4"/>
    <p:sldId id="317" r:id="rId5"/>
    <p:sldId id="292" r:id="rId6"/>
    <p:sldId id="340" r:id="rId7"/>
    <p:sldId id="294" r:id="rId8"/>
    <p:sldId id="334" r:id="rId9"/>
    <p:sldId id="335" r:id="rId10"/>
    <p:sldId id="336" r:id="rId11"/>
    <p:sldId id="337" r:id="rId12"/>
    <p:sldId id="338" r:id="rId13"/>
    <p:sldId id="259" r:id="rId14"/>
    <p:sldId id="283" r:id="rId15"/>
    <p:sldId id="281" r:id="rId16"/>
    <p:sldId id="284" r:id="rId17"/>
    <p:sldId id="339" r:id="rId18"/>
    <p:sldId id="305" r:id="rId19"/>
    <p:sldId id="331" r:id="rId20"/>
    <p:sldId id="306" r:id="rId21"/>
    <p:sldId id="307" r:id="rId22"/>
    <p:sldId id="332" r:id="rId23"/>
    <p:sldId id="309" r:id="rId24"/>
    <p:sldId id="330" r:id="rId25"/>
    <p:sldId id="308" r:id="rId26"/>
    <p:sldId id="319" r:id="rId27"/>
    <p:sldId id="320" r:id="rId28"/>
    <p:sldId id="324" r:id="rId29"/>
    <p:sldId id="322" r:id="rId30"/>
    <p:sldId id="323" r:id="rId31"/>
    <p:sldId id="282" r:id="rId32"/>
    <p:sldId id="286" r:id="rId33"/>
    <p:sldId id="287" r:id="rId34"/>
    <p:sldId id="288" r:id="rId35"/>
    <p:sldId id="325" r:id="rId36"/>
    <p:sldId id="326" r:id="rId37"/>
    <p:sldId id="327" r:id="rId38"/>
    <p:sldId id="290" r:id="rId39"/>
    <p:sldId id="333" r:id="rId40"/>
    <p:sldId id="271" r:id="rId41"/>
    <p:sldId id="341" r:id="rId42"/>
    <p:sldId id="342" r:id="rId43"/>
    <p:sldId id="275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B6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26" y="300"/>
      </p:cViewPr>
      <p:guideLst>
        <p:guide orient="horz" pos="211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EB6765-23E6-44CD-9587-99A95270A0DA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499EE5-1B03-4233-B1EA-F7F9FA400E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439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기본 설정</a:t>
            </a:r>
            <a:r>
              <a:rPr lang="en-US" altLang="ko-KR" dirty="0"/>
              <a:t>(</a:t>
            </a:r>
            <a:r>
              <a:rPr lang="ko-KR" altLang="en-US" dirty="0"/>
              <a:t>홈페이지 또는 플랫폼 상에서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4C8DA1-F10A-4947-B1AA-FF154A86722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8371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기본 설정</a:t>
            </a:r>
            <a:r>
              <a:rPr lang="en-US" altLang="ko-KR" dirty="0"/>
              <a:t>(</a:t>
            </a:r>
            <a:r>
              <a:rPr lang="ko-KR" altLang="en-US" dirty="0"/>
              <a:t>홈페이지 또는 플랫폼 상에서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4C8DA1-F10A-4947-B1AA-FF154A86722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36590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기본 설정</a:t>
            </a:r>
            <a:r>
              <a:rPr lang="en-US" altLang="ko-KR" dirty="0"/>
              <a:t>(</a:t>
            </a:r>
            <a:r>
              <a:rPr lang="ko-KR" altLang="en-US" dirty="0"/>
              <a:t>홈페이지 또는 플랫폼 상에서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4C8DA1-F10A-4947-B1AA-FF154A86722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95715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기본 설정</a:t>
            </a:r>
            <a:r>
              <a:rPr lang="en-US" altLang="ko-KR" dirty="0"/>
              <a:t>(</a:t>
            </a:r>
            <a:r>
              <a:rPr lang="ko-KR" altLang="en-US" dirty="0"/>
              <a:t>홈페이지 또는 플랫폼 상에서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4C8DA1-F10A-4947-B1AA-FF154A86722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20254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기본 설정</a:t>
            </a:r>
            <a:r>
              <a:rPr lang="en-US" altLang="ko-KR" dirty="0"/>
              <a:t>(</a:t>
            </a:r>
            <a:r>
              <a:rPr lang="ko-KR" altLang="en-US" dirty="0"/>
              <a:t>홈페이지 또는 플랫폼 상에서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4C8DA1-F10A-4947-B1AA-FF154A86722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55999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참여 유발</a:t>
            </a:r>
            <a:r>
              <a:rPr lang="en-US" altLang="ko-KR" dirty="0"/>
              <a:t>, </a:t>
            </a:r>
            <a:r>
              <a:rPr lang="ko-KR" altLang="en-US" dirty="0"/>
              <a:t>긴장 유발</a:t>
            </a:r>
            <a:r>
              <a:rPr lang="en-US" altLang="ko-KR" dirty="0"/>
              <a:t>, </a:t>
            </a:r>
            <a:r>
              <a:rPr lang="ko-KR" altLang="en-US" dirty="0"/>
              <a:t>상호작용</a:t>
            </a:r>
            <a:r>
              <a:rPr lang="en-US" altLang="ko-KR" dirty="0"/>
              <a:t>, </a:t>
            </a:r>
            <a:r>
              <a:rPr lang="ko-KR" altLang="en-US" dirty="0"/>
              <a:t>강의진행상의 부드러움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4C8DA1-F10A-4947-B1AA-FF154A86722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58780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기본 설정</a:t>
            </a:r>
            <a:r>
              <a:rPr lang="en-US" altLang="ko-KR" dirty="0"/>
              <a:t>(</a:t>
            </a:r>
            <a:r>
              <a:rPr lang="ko-KR" altLang="en-US" dirty="0"/>
              <a:t>홈페이지 또는 플랫폼 상에서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4C8DA1-F10A-4947-B1AA-FF154A86722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2489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4C8DA1-F10A-4947-B1AA-FF154A86722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0132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44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15383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23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843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951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37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331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744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3354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0924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5013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7071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7479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8836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723479"/>
            <a:ext cx="12192000" cy="56830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Freeform 6"/>
          <p:cNvSpPr/>
          <p:nvPr userDrawn="1"/>
        </p:nvSpPr>
        <p:spPr bwMode="auto">
          <a:xfrm>
            <a:off x="0" y="0"/>
            <a:ext cx="12192000" cy="636106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1111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723479"/>
            <a:ext cx="12192000" cy="56830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Freeform 6"/>
          <p:cNvSpPr/>
          <p:nvPr userDrawn="1"/>
        </p:nvSpPr>
        <p:spPr bwMode="auto">
          <a:xfrm>
            <a:off x="0" y="0"/>
            <a:ext cx="12192000" cy="636106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50208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723479"/>
            <a:ext cx="12192000" cy="56830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Freeform 6"/>
          <p:cNvSpPr/>
          <p:nvPr userDrawn="1"/>
        </p:nvSpPr>
        <p:spPr bwMode="auto">
          <a:xfrm>
            <a:off x="0" y="0"/>
            <a:ext cx="12192000" cy="636106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0742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723479"/>
            <a:ext cx="12192000" cy="56830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Freeform 6"/>
          <p:cNvSpPr/>
          <p:nvPr userDrawn="1"/>
        </p:nvSpPr>
        <p:spPr bwMode="auto">
          <a:xfrm>
            <a:off x="0" y="0"/>
            <a:ext cx="12192000" cy="636106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32998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723479"/>
            <a:ext cx="12192000" cy="56830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Freeform 6"/>
          <p:cNvSpPr/>
          <p:nvPr userDrawn="1"/>
        </p:nvSpPr>
        <p:spPr bwMode="auto">
          <a:xfrm>
            <a:off x="0" y="0"/>
            <a:ext cx="12192000" cy="636106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133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723479"/>
            <a:ext cx="12192000" cy="56830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Freeform 6"/>
          <p:cNvSpPr/>
          <p:nvPr userDrawn="1"/>
        </p:nvSpPr>
        <p:spPr bwMode="auto">
          <a:xfrm>
            <a:off x="0" y="0"/>
            <a:ext cx="12192000" cy="636106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216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723479"/>
            <a:ext cx="12192000" cy="56830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Freeform 6"/>
          <p:cNvSpPr/>
          <p:nvPr userDrawn="1"/>
        </p:nvSpPr>
        <p:spPr bwMode="auto">
          <a:xfrm>
            <a:off x="0" y="0"/>
            <a:ext cx="12192000" cy="636106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6529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723479"/>
            <a:ext cx="12192000" cy="56830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Freeform 6"/>
          <p:cNvSpPr/>
          <p:nvPr userDrawn="1"/>
        </p:nvSpPr>
        <p:spPr bwMode="auto">
          <a:xfrm>
            <a:off x="0" y="0"/>
            <a:ext cx="12192000" cy="636106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412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723479"/>
            <a:ext cx="12192000" cy="56830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Freeform 6"/>
          <p:cNvSpPr/>
          <p:nvPr userDrawn="1"/>
        </p:nvSpPr>
        <p:spPr bwMode="auto">
          <a:xfrm>
            <a:off x="0" y="0"/>
            <a:ext cx="12192000" cy="636106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1690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723479"/>
            <a:ext cx="12192000" cy="56830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Freeform 6"/>
          <p:cNvSpPr/>
          <p:nvPr userDrawn="1"/>
        </p:nvSpPr>
        <p:spPr bwMode="auto">
          <a:xfrm>
            <a:off x="0" y="0"/>
            <a:ext cx="12192000" cy="636106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783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37179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8692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320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84268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38679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97489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22711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27878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993039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085554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38603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43079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914324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896084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27446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151740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7634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74928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22012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700350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907304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0259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smtClean="0"/>
              <a:pPr/>
              <a:t>11/13/2020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20814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  <p:sldLayoutId id="2147483770" r:id="rId13"/>
    <p:sldLayoutId id="2147483771" r:id="rId14"/>
    <p:sldLayoutId id="2147483774" r:id="rId15"/>
    <p:sldLayoutId id="2147483786" r:id="rId16"/>
    <p:sldLayoutId id="2147483787" r:id="rId17"/>
    <p:sldLayoutId id="2147483788" r:id="rId18"/>
    <p:sldLayoutId id="2147483789" r:id="rId19"/>
    <p:sldLayoutId id="2147483821" r:id="rId20"/>
    <p:sldLayoutId id="2147483822" r:id="rId21"/>
    <p:sldLayoutId id="2147483823" r:id="rId22"/>
    <p:sldLayoutId id="2147483824" r:id="rId23"/>
    <p:sldLayoutId id="2147483825" r:id="rId24"/>
  </p:sldLayoutIdLst>
  <p:hf sldNum="0" hdr="0" ftr="0" dt="0"/>
  <p:txStyles>
    <p:titleStyle>
      <a:lvl1pPr algn="l" defTabSz="457200" rtl="0" eaLnBrk="1" latinLnBrk="1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18BDF136-FA4A-451A-A543-90D2DEB750B2}"/>
              </a:ext>
            </a:extLst>
          </p:cNvPr>
          <p:cNvGrpSpPr/>
          <p:nvPr userDrawn="1"/>
        </p:nvGrpSpPr>
        <p:grpSpPr>
          <a:xfrm>
            <a:off x="152400" y="83680"/>
            <a:ext cx="11903770" cy="6774320"/>
            <a:chOff x="152400" y="83680"/>
            <a:chExt cx="11903770" cy="6774320"/>
          </a:xfrm>
        </p:grpSpPr>
        <p:sp>
          <p:nvSpPr>
            <p:cNvPr id="8" name="양쪽 모서리가 둥근 사각형 67">
              <a:extLst>
                <a:ext uri="{FF2B5EF4-FFF2-40B4-BE49-F238E27FC236}">
                  <a16:creationId xmlns:a16="http://schemas.microsoft.com/office/drawing/2014/main" id="{4C069A7D-332C-4C0A-9A3A-05EFAE2DCC3C}"/>
                </a:ext>
              </a:extLst>
            </p:cNvPr>
            <p:cNvSpPr/>
            <p:nvPr/>
          </p:nvSpPr>
          <p:spPr>
            <a:xfrm>
              <a:off x="338203" y="83680"/>
              <a:ext cx="11548997" cy="6482219"/>
            </a:xfrm>
            <a:prstGeom prst="round2SameRect">
              <a:avLst>
                <a:gd name="adj1" fmla="val 4566"/>
                <a:gd name="adj2" fmla="val 0"/>
              </a:avLst>
            </a:prstGeom>
            <a:pattFill prst="ltDnDiag">
              <a:fgClr>
                <a:schemeClr val="bg1">
                  <a:lumMod val="75000"/>
                </a:schemeClr>
              </a:fgClr>
              <a:bgClr>
                <a:schemeClr val="bg1">
                  <a:lumMod val="95000"/>
                </a:schemeClr>
              </a:bgClr>
            </a:patt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9" name="양쪽 모서리가 둥근 사각형 68">
              <a:extLst>
                <a:ext uri="{FF2B5EF4-FFF2-40B4-BE49-F238E27FC236}">
                  <a16:creationId xmlns:a16="http://schemas.microsoft.com/office/drawing/2014/main" id="{47FBFE1E-B769-456F-A4AD-7ED352756D05}"/>
                </a:ext>
              </a:extLst>
            </p:cNvPr>
            <p:cNvSpPr/>
            <p:nvPr/>
          </p:nvSpPr>
          <p:spPr>
            <a:xfrm>
              <a:off x="524266" y="241300"/>
              <a:ext cx="11176871" cy="6133424"/>
            </a:xfrm>
            <a:prstGeom prst="round2SameRect">
              <a:avLst>
                <a:gd name="adj1" fmla="val 3284"/>
                <a:gd name="adj2" fmla="val 0"/>
              </a:avLst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0" name="양쪽 모서리가 둥근 사각형 83">
              <a:extLst>
                <a:ext uri="{FF2B5EF4-FFF2-40B4-BE49-F238E27FC236}">
                  <a16:creationId xmlns:a16="http://schemas.microsoft.com/office/drawing/2014/main" id="{225E5892-5F30-40D3-A556-7336F07CE278}"/>
                </a:ext>
              </a:extLst>
            </p:cNvPr>
            <p:cNvSpPr/>
            <p:nvPr/>
          </p:nvSpPr>
          <p:spPr>
            <a:xfrm rot="16200000">
              <a:off x="1176083" y="5641873"/>
              <a:ext cx="108000" cy="1798840"/>
            </a:xfrm>
            <a:prstGeom prst="round2SameRect">
              <a:avLst>
                <a:gd name="adj1" fmla="val 19304"/>
                <a:gd name="adj2" fmla="val 0"/>
              </a:avLst>
            </a:prstGeom>
            <a:gradFill flip="none" rotWithShape="1">
              <a:gsLst>
                <a:gs pos="17000">
                  <a:schemeClr val="bg1">
                    <a:lumMod val="50000"/>
                  </a:schemeClr>
                </a:gs>
                <a:gs pos="59000">
                  <a:schemeClr val="bg1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1" name="양쪽 모서리가 둥근 사각형 84">
              <a:extLst>
                <a:ext uri="{FF2B5EF4-FFF2-40B4-BE49-F238E27FC236}">
                  <a16:creationId xmlns:a16="http://schemas.microsoft.com/office/drawing/2014/main" id="{4C10E216-62FD-49ED-A633-FF92D6250187}"/>
                </a:ext>
              </a:extLst>
            </p:cNvPr>
            <p:cNvSpPr/>
            <p:nvPr/>
          </p:nvSpPr>
          <p:spPr>
            <a:xfrm rot="5400000" flipH="1">
              <a:off x="10930593" y="5641871"/>
              <a:ext cx="108000" cy="1798840"/>
            </a:xfrm>
            <a:prstGeom prst="round2SameRect">
              <a:avLst>
                <a:gd name="adj1" fmla="val 19304"/>
                <a:gd name="adj2" fmla="val 0"/>
              </a:avLst>
            </a:prstGeom>
            <a:gradFill flip="none" rotWithShape="1">
              <a:gsLst>
                <a:gs pos="17000">
                  <a:schemeClr val="bg1">
                    <a:lumMod val="50000"/>
                  </a:schemeClr>
                </a:gs>
                <a:gs pos="59000">
                  <a:schemeClr val="bg1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" name="양쪽 모서리가 둥근 사각형 85">
              <a:extLst>
                <a:ext uri="{FF2B5EF4-FFF2-40B4-BE49-F238E27FC236}">
                  <a16:creationId xmlns:a16="http://schemas.microsoft.com/office/drawing/2014/main" id="{1265A740-9BCF-4290-BE1D-9CD164D7FF91}"/>
                </a:ext>
              </a:extLst>
            </p:cNvPr>
            <p:cNvSpPr/>
            <p:nvPr/>
          </p:nvSpPr>
          <p:spPr>
            <a:xfrm rot="16200000">
              <a:off x="6053339" y="2563457"/>
              <a:ext cx="108000" cy="7955668"/>
            </a:xfrm>
            <a:prstGeom prst="round2SameRect">
              <a:avLst>
                <a:gd name="adj1" fmla="val 0"/>
                <a:gd name="adj2" fmla="val 0"/>
              </a:avLst>
            </a:prstGeom>
            <a:gradFill flip="none" rotWithShape="1">
              <a:gsLst>
                <a:gs pos="17000">
                  <a:schemeClr val="bg1">
                    <a:lumMod val="50000"/>
                  </a:schemeClr>
                </a:gs>
                <a:gs pos="59000">
                  <a:schemeClr val="bg1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3" name="자유형 13">
              <a:extLst>
                <a:ext uri="{FF2B5EF4-FFF2-40B4-BE49-F238E27FC236}">
                  <a16:creationId xmlns:a16="http://schemas.microsoft.com/office/drawing/2014/main" id="{C1C2ACCE-389B-4177-A857-FDE8BF3EC36F}"/>
                </a:ext>
              </a:extLst>
            </p:cNvPr>
            <p:cNvSpPr/>
            <p:nvPr/>
          </p:nvSpPr>
          <p:spPr>
            <a:xfrm>
              <a:off x="158507" y="6590451"/>
              <a:ext cx="11897663" cy="267549"/>
            </a:xfrm>
            <a:custGeom>
              <a:avLst/>
              <a:gdLst>
                <a:gd name="connsiteX0" fmla="*/ 195955 w 11897663"/>
                <a:gd name="connsiteY0" fmla="*/ 0 h 267549"/>
                <a:gd name="connsiteX1" fmla="*/ 11701708 w 11897663"/>
                <a:gd name="connsiteY1" fmla="*/ 0 h 267549"/>
                <a:gd name="connsiteX2" fmla="*/ 11897663 w 11897663"/>
                <a:gd name="connsiteY2" fmla="*/ 267549 h 267549"/>
                <a:gd name="connsiteX3" fmla="*/ 0 w 11897663"/>
                <a:gd name="connsiteY3" fmla="*/ 267549 h 267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897663" h="267549">
                  <a:moveTo>
                    <a:pt x="195955" y="0"/>
                  </a:moveTo>
                  <a:lnTo>
                    <a:pt x="11701708" y="0"/>
                  </a:lnTo>
                  <a:lnTo>
                    <a:pt x="11897663" y="267549"/>
                  </a:lnTo>
                  <a:lnTo>
                    <a:pt x="0" y="267549"/>
                  </a:lnTo>
                  <a:close/>
                </a:path>
              </a:pathLst>
            </a:cu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" name="자유형 25">
              <a:extLst>
                <a:ext uri="{FF2B5EF4-FFF2-40B4-BE49-F238E27FC236}">
                  <a16:creationId xmlns:a16="http://schemas.microsoft.com/office/drawing/2014/main" id="{0B9C2136-26FF-408D-B534-4566850E947D}"/>
                </a:ext>
              </a:extLst>
            </p:cNvPr>
            <p:cNvSpPr/>
            <p:nvPr/>
          </p:nvSpPr>
          <p:spPr>
            <a:xfrm>
              <a:off x="152400" y="6565900"/>
              <a:ext cx="11750381" cy="292100"/>
            </a:xfrm>
            <a:custGeom>
              <a:avLst/>
              <a:gdLst>
                <a:gd name="connsiteX0" fmla="*/ 177800 w 11722100"/>
                <a:gd name="connsiteY0" fmla="*/ 0 h 292100"/>
                <a:gd name="connsiteX1" fmla="*/ 0 w 11722100"/>
                <a:gd name="connsiteY1" fmla="*/ 292100 h 292100"/>
                <a:gd name="connsiteX2" fmla="*/ 11722100 w 11722100"/>
                <a:gd name="connsiteY2" fmla="*/ 50800 h 292100"/>
                <a:gd name="connsiteX3" fmla="*/ 177800 w 11722100"/>
                <a:gd name="connsiteY3" fmla="*/ 0 h 292100"/>
                <a:gd name="connsiteX0" fmla="*/ 206081 w 11722100"/>
                <a:gd name="connsiteY0" fmla="*/ 0 h 292100"/>
                <a:gd name="connsiteX1" fmla="*/ 0 w 11722100"/>
                <a:gd name="connsiteY1" fmla="*/ 292100 h 292100"/>
                <a:gd name="connsiteX2" fmla="*/ 11722100 w 11722100"/>
                <a:gd name="connsiteY2" fmla="*/ 50800 h 292100"/>
                <a:gd name="connsiteX3" fmla="*/ 206081 w 11722100"/>
                <a:gd name="connsiteY3" fmla="*/ 0 h 292100"/>
                <a:gd name="connsiteX0" fmla="*/ 206081 w 11750381"/>
                <a:gd name="connsiteY0" fmla="*/ 0 h 292100"/>
                <a:gd name="connsiteX1" fmla="*/ 0 w 11750381"/>
                <a:gd name="connsiteY1" fmla="*/ 292100 h 292100"/>
                <a:gd name="connsiteX2" fmla="*/ 11750381 w 11750381"/>
                <a:gd name="connsiteY2" fmla="*/ 31947 h 292100"/>
                <a:gd name="connsiteX3" fmla="*/ 206081 w 11750381"/>
                <a:gd name="connsiteY3" fmla="*/ 0 h 29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50381" h="292100">
                  <a:moveTo>
                    <a:pt x="206081" y="0"/>
                  </a:moveTo>
                  <a:lnTo>
                    <a:pt x="0" y="292100"/>
                  </a:lnTo>
                  <a:lnTo>
                    <a:pt x="11750381" y="31947"/>
                  </a:lnTo>
                  <a:lnTo>
                    <a:pt x="206081" y="0"/>
                  </a:lnTo>
                  <a:close/>
                </a:path>
              </a:pathLst>
            </a:custGeom>
            <a:solidFill>
              <a:schemeClr val="tx1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5" name="모서리가 둥근 직사각형 14">
              <a:extLst>
                <a:ext uri="{FF2B5EF4-FFF2-40B4-BE49-F238E27FC236}">
                  <a16:creationId xmlns:a16="http://schemas.microsoft.com/office/drawing/2014/main" id="{24435475-CD2C-4D29-9E28-3B577461A40D}"/>
                </a:ext>
              </a:extLst>
            </p:cNvPr>
            <p:cNvSpPr/>
            <p:nvPr/>
          </p:nvSpPr>
          <p:spPr>
            <a:xfrm>
              <a:off x="524266" y="6670585"/>
              <a:ext cx="597524" cy="64121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0209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9CBB81-E16C-4F23-8BF2-B0C25B06C54D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2020-11-13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FBB162-8746-42C9-BFFF-D75069B6786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18BDF136-FA4A-451A-A543-90D2DEB750B2}"/>
              </a:ext>
            </a:extLst>
          </p:cNvPr>
          <p:cNvGrpSpPr/>
          <p:nvPr userDrawn="1"/>
        </p:nvGrpSpPr>
        <p:grpSpPr>
          <a:xfrm>
            <a:off x="152400" y="83680"/>
            <a:ext cx="11903770" cy="6774320"/>
            <a:chOff x="152400" y="83680"/>
            <a:chExt cx="11903770" cy="6774320"/>
          </a:xfrm>
        </p:grpSpPr>
        <p:sp>
          <p:nvSpPr>
            <p:cNvPr id="8" name="양쪽 모서리가 둥근 사각형 67">
              <a:extLst>
                <a:ext uri="{FF2B5EF4-FFF2-40B4-BE49-F238E27FC236}">
                  <a16:creationId xmlns:a16="http://schemas.microsoft.com/office/drawing/2014/main" id="{4C069A7D-332C-4C0A-9A3A-05EFAE2DCC3C}"/>
                </a:ext>
              </a:extLst>
            </p:cNvPr>
            <p:cNvSpPr/>
            <p:nvPr/>
          </p:nvSpPr>
          <p:spPr>
            <a:xfrm>
              <a:off x="338203" y="83680"/>
              <a:ext cx="11548997" cy="6482219"/>
            </a:xfrm>
            <a:prstGeom prst="round2SameRect">
              <a:avLst>
                <a:gd name="adj1" fmla="val 4566"/>
                <a:gd name="adj2" fmla="val 0"/>
              </a:avLst>
            </a:prstGeom>
            <a:pattFill prst="ltDnDiag">
              <a:fgClr>
                <a:schemeClr val="bg1">
                  <a:lumMod val="75000"/>
                </a:schemeClr>
              </a:fgClr>
              <a:bgClr>
                <a:schemeClr val="bg1">
                  <a:lumMod val="95000"/>
                </a:schemeClr>
              </a:bgClr>
            </a:patt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9" name="양쪽 모서리가 둥근 사각형 68">
              <a:extLst>
                <a:ext uri="{FF2B5EF4-FFF2-40B4-BE49-F238E27FC236}">
                  <a16:creationId xmlns:a16="http://schemas.microsoft.com/office/drawing/2014/main" id="{47FBFE1E-B769-456F-A4AD-7ED352756D05}"/>
                </a:ext>
              </a:extLst>
            </p:cNvPr>
            <p:cNvSpPr/>
            <p:nvPr/>
          </p:nvSpPr>
          <p:spPr>
            <a:xfrm>
              <a:off x="524266" y="241300"/>
              <a:ext cx="11176871" cy="6133424"/>
            </a:xfrm>
            <a:prstGeom prst="round2SameRect">
              <a:avLst>
                <a:gd name="adj1" fmla="val 3284"/>
                <a:gd name="adj2" fmla="val 0"/>
              </a:avLst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0" name="양쪽 모서리가 둥근 사각형 83">
              <a:extLst>
                <a:ext uri="{FF2B5EF4-FFF2-40B4-BE49-F238E27FC236}">
                  <a16:creationId xmlns:a16="http://schemas.microsoft.com/office/drawing/2014/main" id="{225E5892-5F30-40D3-A556-7336F07CE278}"/>
                </a:ext>
              </a:extLst>
            </p:cNvPr>
            <p:cNvSpPr/>
            <p:nvPr/>
          </p:nvSpPr>
          <p:spPr>
            <a:xfrm rot="16200000">
              <a:off x="1176083" y="5641873"/>
              <a:ext cx="108000" cy="1798840"/>
            </a:xfrm>
            <a:prstGeom prst="round2SameRect">
              <a:avLst>
                <a:gd name="adj1" fmla="val 19304"/>
                <a:gd name="adj2" fmla="val 0"/>
              </a:avLst>
            </a:prstGeom>
            <a:gradFill flip="none" rotWithShape="1">
              <a:gsLst>
                <a:gs pos="17000">
                  <a:schemeClr val="bg1">
                    <a:lumMod val="50000"/>
                  </a:schemeClr>
                </a:gs>
                <a:gs pos="59000">
                  <a:schemeClr val="bg1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1" name="양쪽 모서리가 둥근 사각형 84">
              <a:extLst>
                <a:ext uri="{FF2B5EF4-FFF2-40B4-BE49-F238E27FC236}">
                  <a16:creationId xmlns:a16="http://schemas.microsoft.com/office/drawing/2014/main" id="{4C10E216-62FD-49ED-A633-FF92D6250187}"/>
                </a:ext>
              </a:extLst>
            </p:cNvPr>
            <p:cNvSpPr/>
            <p:nvPr/>
          </p:nvSpPr>
          <p:spPr>
            <a:xfrm rot="5400000" flipH="1">
              <a:off x="10930593" y="5641871"/>
              <a:ext cx="108000" cy="1798840"/>
            </a:xfrm>
            <a:prstGeom prst="round2SameRect">
              <a:avLst>
                <a:gd name="adj1" fmla="val 19304"/>
                <a:gd name="adj2" fmla="val 0"/>
              </a:avLst>
            </a:prstGeom>
            <a:gradFill flip="none" rotWithShape="1">
              <a:gsLst>
                <a:gs pos="17000">
                  <a:schemeClr val="bg1">
                    <a:lumMod val="50000"/>
                  </a:schemeClr>
                </a:gs>
                <a:gs pos="59000">
                  <a:schemeClr val="bg1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" name="양쪽 모서리가 둥근 사각형 85">
              <a:extLst>
                <a:ext uri="{FF2B5EF4-FFF2-40B4-BE49-F238E27FC236}">
                  <a16:creationId xmlns:a16="http://schemas.microsoft.com/office/drawing/2014/main" id="{1265A740-9BCF-4290-BE1D-9CD164D7FF91}"/>
                </a:ext>
              </a:extLst>
            </p:cNvPr>
            <p:cNvSpPr/>
            <p:nvPr/>
          </p:nvSpPr>
          <p:spPr>
            <a:xfrm rot="16200000">
              <a:off x="6053339" y="2563457"/>
              <a:ext cx="108000" cy="7955668"/>
            </a:xfrm>
            <a:prstGeom prst="round2SameRect">
              <a:avLst>
                <a:gd name="adj1" fmla="val 0"/>
                <a:gd name="adj2" fmla="val 0"/>
              </a:avLst>
            </a:prstGeom>
            <a:gradFill flip="none" rotWithShape="1">
              <a:gsLst>
                <a:gs pos="17000">
                  <a:schemeClr val="bg1">
                    <a:lumMod val="50000"/>
                  </a:schemeClr>
                </a:gs>
                <a:gs pos="59000">
                  <a:schemeClr val="bg1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3" name="자유형 13">
              <a:extLst>
                <a:ext uri="{FF2B5EF4-FFF2-40B4-BE49-F238E27FC236}">
                  <a16:creationId xmlns:a16="http://schemas.microsoft.com/office/drawing/2014/main" id="{C1C2ACCE-389B-4177-A857-FDE8BF3EC36F}"/>
                </a:ext>
              </a:extLst>
            </p:cNvPr>
            <p:cNvSpPr/>
            <p:nvPr/>
          </p:nvSpPr>
          <p:spPr>
            <a:xfrm>
              <a:off x="158507" y="6590451"/>
              <a:ext cx="11897663" cy="267549"/>
            </a:xfrm>
            <a:custGeom>
              <a:avLst/>
              <a:gdLst>
                <a:gd name="connsiteX0" fmla="*/ 195955 w 11897663"/>
                <a:gd name="connsiteY0" fmla="*/ 0 h 267549"/>
                <a:gd name="connsiteX1" fmla="*/ 11701708 w 11897663"/>
                <a:gd name="connsiteY1" fmla="*/ 0 h 267549"/>
                <a:gd name="connsiteX2" fmla="*/ 11897663 w 11897663"/>
                <a:gd name="connsiteY2" fmla="*/ 267549 h 267549"/>
                <a:gd name="connsiteX3" fmla="*/ 0 w 11897663"/>
                <a:gd name="connsiteY3" fmla="*/ 267549 h 267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897663" h="267549">
                  <a:moveTo>
                    <a:pt x="195955" y="0"/>
                  </a:moveTo>
                  <a:lnTo>
                    <a:pt x="11701708" y="0"/>
                  </a:lnTo>
                  <a:lnTo>
                    <a:pt x="11897663" y="267549"/>
                  </a:lnTo>
                  <a:lnTo>
                    <a:pt x="0" y="267549"/>
                  </a:lnTo>
                  <a:close/>
                </a:path>
              </a:pathLst>
            </a:cu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" name="자유형 25">
              <a:extLst>
                <a:ext uri="{FF2B5EF4-FFF2-40B4-BE49-F238E27FC236}">
                  <a16:creationId xmlns:a16="http://schemas.microsoft.com/office/drawing/2014/main" id="{0B9C2136-26FF-408D-B534-4566850E947D}"/>
                </a:ext>
              </a:extLst>
            </p:cNvPr>
            <p:cNvSpPr/>
            <p:nvPr/>
          </p:nvSpPr>
          <p:spPr>
            <a:xfrm>
              <a:off x="152400" y="6565900"/>
              <a:ext cx="11750381" cy="292100"/>
            </a:xfrm>
            <a:custGeom>
              <a:avLst/>
              <a:gdLst>
                <a:gd name="connsiteX0" fmla="*/ 177800 w 11722100"/>
                <a:gd name="connsiteY0" fmla="*/ 0 h 292100"/>
                <a:gd name="connsiteX1" fmla="*/ 0 w 11722100"/>
                <a:gd name="connsiteY1" fmla="*/ 292100 h 292100"/>
                <a:gd name="connsiteX2" fmla="*/ 11722100 w 11722100"/>
                <a:gd name="connsiteY2" fmla="*/ 50800 h 292100"/>
                <a:gd name="connsiteX3" fmla="*/ 177800 w 11722100"/>
                <a:gd name="connsiteY3" fmla="*/ 0 h 292100"/>
                <a:gd name="connsiteX0" fmla="*/ 206081 w 11722100"/>
                <a:gd name="connsiteY0" fmla="*/ 0 h 292100"/>
                <a:gd name="connsiteX1" fmla="*/ 0 w 11722100"/>
                <a:gd name="connsiteY1" fmla="*/ 292100 h 292100"/>
                <a:gd name="connsiteX2" fmla="*/ 11722100 w 11722100"/>
                <a:gd name="connsiteY2" fmla="*/ 50800 h 292100"/>
                <a:gd name="connsiteX3" fmla="*/ 206081 w 11722100"/>
                <a:gd name="connsiteY3" fmla="*/ 0 h 292100"/>
                <a:gd name="connsiteX0" fmla="*/ 206081 w 11750381"/>
                <a:gd name="connsiteY0" fmla="*/ 0 h 292100"/>
                <a:gd name="connsiteX1" fmla="*/ 0 w 11750381"/>
                <a:gd name="connsiteY1" fmla="*/ 292100 h 292100"/>
                <a:gd name="connsiteX2" fmla="*/ 11750381 w 11750381"/>
                <a:gd name="connsiteY2" fmla="*/ 31947 h 292100"/>
                <a:gd name="connsiteX3" fmla="*/ 206081 w 11750381"/>
                <a:gd name="connsiteY3" fmla="*/ 0 h 29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50381" h="292100">
                  <a:moveTo>
                    <a:pt x="206081" y="0"/>
                  </a:moveTo>
                  <a:lnTo>
                    <a:pt x="0" y="292100"/>
                  </a:lnTo>
                  <a:lnTo>
                    <a:pt x="11750381" y="31947"/>
                  </a:lnTo>
                  <a:lnTo>
                    <a:pt x="206081" y="0"/>
                  </a:lnTo>
                  <a:close/>
                </a:path>
              </a:pathLst>
            </a:custGeom>
            <a:solidFill>
              <a:schemeClr val="tx1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5" name="모서리가 둥근 직사각형 14">
              <a:extLst>
                <a:ext uri="{FF2B5EF4-FFF2-40B4-BE49-F238E27FC236}">
                  <a16:creationId xmlns:a16="http://schemas.microsoft.com/office/drawing/2014/main" id="{24435475-CD2C-4D29-9E28-3B577461A40D}"/>
                </a:ext>
              </a:extLst>
            </p:cNvPr>
            <p:cNvSpPr/>
            <p:nvPr/>
          </p:nvSpPr>
          <p:spPr>
            <a:xfrm>
              <a:off x="524266" y="6670585"/>
              <a:ext cx="597524" cy="64121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4184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9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3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810000" y="5598347"/>
            <a:ext cx="11000287" cy="1154136"/>
          </a:xfrm>
        </p:spPr>
        <p:txBody>
          <a:bodyPr>
            <a:noAutofit/>
          </a:bodyPr>
          <a:lstStyle/>
          <a:p>
            <a:pPr algn="r"/>
            <a:r>
              <a:rPr lang="ko-KR" altLang="en-US" sz="2800" b="1" dirty="0" err="1">
                <a:latin typeface="+mn-ea"/>
              </a:rPr>
              <a:t>도재우</a:t>
            </a:r>
            <a:r>
              <a:rPr lang="ko-KR" altLang="en-US" sz="2800" b="1" dirty="0">
                <a:latin typeface="+mn-ea"/>
              </a:rPr>
              <a:t> </a:t>
            </a:r>
            <a:r>
              <a:rPr lang="en-US" altLang="ko-KR" sz="2000" b="1" dirty="0" err="1">
                <a:latin typeface="+mn-ea"/>
              </a:rPr>
              <a:t>Ph.D</a:t>
            </a:r>
            <a:endParaRPr lang="en-US" altLang="ko-KR" sz="2000" b="1" dirty="0"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84974" y="1572123"/>
            <a:ext cx="1149551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1162050" algn="l"/>
                <a:tab pos="2333625" algn="l"/>
              </a:tabLst>
            </a:pPr>
            <a:r>
              <a:rPr lang="ko-KR" altLang="en-US" sz="5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 온라인 강의에서의</a:t>
            </a:r>
            <a:endParaRPr lang="en-US" altLang="ko-KR" sz="5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  <a:tabLst>
                <a:tab pos="1162050" algn="l"/>
                <a:tab pos="2333625" algn="l"/>
              </a:tabLst>
            </a:pPr>
            <a:r>
              <a:rPr lang="ko-KR" altLang="en-US" sz="5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상호작용 </a:t>
            </a:r>
            <a:r>
              <a:rPr lang="ko-KR" altLang="en-US" sz="5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촉진전략</a:t>
            </a:r>
            <a:r>
              <a:rPr lang="ko-KR" altLang="en-US" sz="5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5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(Zoom </a:t>
            </a:r>
            <a:r>
              <a:rPr lang="ko-KR" altLang="en-US" sz="5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활용</a:t>
            </a:r>
            <a:r>
              <a:rPr lang="en-US" altLang="ko-KR" sz="5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5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857066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 온라인 강의를 위한 준비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87049" y="974738"/>
            <a:ext cx="6399513" cy="4976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000000"/>
                </a:solidFill>
                <a:latin typeface="+mn-ea"/>
              </a:rPr>
              <a:t>실시간 온라인 강의 플랫폼 기능을 충분히 활용하기 위해서는 </a:t>
            </a:r>
            <a:br>
              <a:rPr lang="en-US" altLang="ko-KR" sz="2800" dirty="0">
                <a:solidFill>
                  <a:srgbClr val="000000"/>
                </a:solidFill>
                <a:latin typeface="+mn-ea"/>
              </a:rPr>
            </a:br>
            <a:r>
              <a:rPr lang="ko-KR" altLang="en-US" sz="2800" b="1" dirty="0">
                <a:solidFill>
                  <a:srgbClr val="000000"/>
                </a:solidFill>
                <a:latin typeface="+mn-ea"/>
              </a:rPr>
              <a:t>교수자가 호스트</a:t>
            </a:r>
            <a:r>
              <a:rPr lang="ko-KR" altLang="en-US" sz="2800" dirty="0">
                <a:solidFill>
                  <a:srgbClr val="000000"/>
                </a:solidFill>
                <a:latin typeface="+mn-ea"/>
              </a:rPr>
              <a:t>가 되어야 합니다</a:t>
            </a:r>
            <a:r>
              <a:rPr lang="en-US" altLang="ko-KR" sz="2800" dirty="0">
                <a:solidFill>
                  <a:srgbClr val="000000"/>
                </a:solidFill>
                <a:latin typeface="+mn-ea"/>
              </a:rPr>
              <a:t>.</a:t>
            </a:r>
          </a:p>
          <a:p>
            <a:pPr marL="342900" indent="-3429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800" dirty="0">
                <a:solidFill>
                  <a:srgbClr val="000000"/>
                </a:solidFill>
                <a:latin typeface="+mn-ea"/>
              </a:rPr>
              <a:t>효과적인 </a:t>
            </a:r>
            <a:r>
              <a:rPr lang="ko-KR" altLang="en-US" sz="2800" dirty="0" err="1">
                <a:solidFill>
                  <a:srgbClr val="000000"/>
                </a:solidFill>
                <a:latin typeface="+mn-ea"/>
              </a:rPr>
              <a:t>수업진행을</a:t>
            </a:r>
            <a:r>
              <a:rPr lang="ko-KR" altLang="en-US" sz="2800" dirty="0">
                <a:solidFill>
                  <a:srgbClr val="000000"/>
                </a:solidFill>
                <a:latin typeface="+mn-ea"/>
              </a:rPr>
              <a:t> 위해서는 </a:t>
            </a:r>
            <a:r>
              <a:rPr lang="ko-KR" altLang="en-US" sz="2800" b="1" dirty="0">
                <a:solidFill>
                  <a:srgbClr val="000000"/>
                </a:solidFill>
                <a:latin typeface="+mn-ea"/>
              </a:rPr>
              <a:t>교육생</a:t>
            </a:r>
            <a:r>
              <a:rPr lang="ko-KR" altLang="en-US" sz="2800" dirty="0">
                <a:solidFill>
                  <a:srgbClr val="000000"/>
                </a:solidFill>
                <a:latin typeface="+mn-ea"/>
              </a:rPr>
              <a:t>의</a:t>
            </a:r>
            <a:r>
              <a:rPr lang="ko-KR" altLang="en-US" sz="2800" b="1" dirty="0">
                <a:solidFill>
                  <a:srgbClr val="000000"/>
                </a:solidFill>
                <a:latin typeface="+mn-ea"/>
              </a:rPr>
              <a:t> 이름</a:t>
            </a:r>
            <a:r>
              <a:rPr lang="ko-KR" altLang="en-US" sz="2800" dirty="0">
                <a:solidFill>
                  <a:srgbClr val="000000"/>
                </a:solidFill>
                <a:latin typeface="+mn-ea"/>
              </a:rPr>
              <a:t>을</a:t>
            </a:r>
            <a:r>
              <a:rPr lang="ko-KR" altLang="en-US" sz="2800" b="1" dirty="0">
                <a:solidFill>
                  <a:srgbClr val="000000"/>
                </a:solidFill>
                <a:latin typeface="+mn-ea"/>
              </a:rPr>
              <a:t> 통일</a:t>
            </a:r>
            <a:r>
              <a:rPr lang="ko-KR" altLang="en-US" sz="2800" dirty="0">
                <a:solidFill>
                  <a:srgbClr val="000000"/>
                </a:solidFill>
                <a:latin typeface="+mn-ea"/>
              </a:rPr>
              <a:t>성 있게</a:t>
            </a:r>
            <a:br>
              <a:rPr lang="en-US" altLang="ko-KR" sz="2800" dirty="0">
                <a:solidFill>
                  <a:srgbClr val="000000"/>
                </a:solidFill>
                <a:latin typeface="+mn-ea"/>
              </a:rPr>
            </a:br>
            <a:r>
              <a:rPr lang="en-US" altLang="ko-KR" sz="280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2800" dirty="0">
                <a:solidFill>
                  <a:srgbClr val="000000"/>
                </a:solidFill>
                <a:latin typeface="+mn-ea"/>
              </a:rPr>
              <a:t>또는 전략적으로</a:t>
            </a:r>
            <a:r>
              <a:rPr lang="en-US" altLang="ko-KR" sz="2800" dirty="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2800" dirty="0">
                <a:solidFill>
                  <a:srgbClr val="000000"/>
                </a:solidFill>
                <a:latin typeface="+mn-ea"/>
              </a:rPr>
              <a:t> 설정해야 합니다</a:t>
            </a:r>
            <a:r>
              <a:rPr lang="en-US" altLang="ko-KR" sz="2800" dirty="0">
                <a:solidFill>
                  <a:srgbClr val="000000"/>
                </a:solidFill>
                <a:latin typeface="+mn-ea"/>
              </a:rPr>
              <a:t>. </a:t>
            </a:r>
          </a:p>
          <a:p>
            <a:pPr marL="342900" indent="-3429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0070C0"/>
                </a:solidFill>
                <a:latin typeface="+mn-ea"/>
              </a:rPr>
              <a:t>이름</a:t>
            </a:r>
            <a:r>
              <a:rPr lang="en-US" altLang="ko-KR" sz="2800" b="1" dirty="0">
                <a:solidFill>
                  <a:srgbClr val="0070C0"/>
                </a:solidFill>
                <a:latin typeface="+mn-ea"/>
              </a:rPr>
              <a:t>(</a:t>
            </a:r>
            <a:r>
              <a:rPr lang="ko-KR" altLang="en-US" sz="2800" b="1" dirty="0">
                <a:solidFill>
                  <a:srgbClr val="0070C0"/>
                </a:solidFill>
                <a:latin typeface="+mn-ea"/>
              </a:rPr>
              <a:t>전공</a:t>
            </a:r>
            <a:r>
              <a:rPr lang="en-US" altLang="ko-KR" sz="2800" b="1" dirty="0">
                <a:solidFill>
                  <a:srgbClr val="0070C0"/>
                </a:solidFill>
                <a:latin typeface="+mn-ea"/>
              </a:rPr>
              <a:t>): </a:t>
            </a:r>
            <a:r>
              <a:rPr lang="ko-KR" altLang="en-US" sz="2800" b="1" dirty="0" err="1">
                <a:solidFill>
                  <a:srgbClr val="0070C0"/>
                </a:solidFill>
                <a:latin typeface="+mn-ea"/>
              </a:rPr>
              <a:t>도재우</a:t>
            </a:r>
            <a:r>
              <a:rPr lang="en-US" altLang="ko-KR" sz="2800" b="1" dirty="0">
                <a:solidFill>
                  <a:srgbClr val="0070C0"/>
                </a:solidFill>
                <a:latin typeface="+mn-ea"/>
              </a:rPr>
              <a:t>(</a:t>
            </a:r>
            <a:r>
              <a:rPr lang="ko-KR" altLang="en-US" sz="2800" b="1" dirty="0">
                <a:solidFill>
                  <a:srgbClr val="0070C0"/>
                </a:solidFill>
                <a:latin typeface="+mn-ea"/>
              </a:rPr>
              <a:t>교육공학</a:t>
            </a:r>
            <a:r>
              <a:rPr lang="en-US" altLang="ko-KR" sz="2800" b="1" dirty="0">
                <a:solidFill>
                  <a:srgbClr val="0070C0"/>
                </a:solidFill>
                <a:latin typeface="+mn-ea"/>
              </a:rPr>
              <a:t>)</a:t>
            </a:r>
          </a:p>
          <a:p>
            <a:pPr marL="342900" indent="-3429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000000"/>
                </a:solidFill>
                <a:latin typeface="+mn-ea"/>
              </a:rPr>
              <a:t>관계형성</a:t>
            </a:r>
            <a:r>
              <a:rPr lang="ko-KR" altLang="en-US" sz="2800" dirty="0">
                <a:solidFill>
                  <a:srgbClr val="000000"/>
                </a:solidFill>
                <a:latin typeface="+mn-ea"/>
              </a:rPr>
              <a:t>을 위한 </a:t>
            </a:r>
            <a:r>
              <a:rPr lang="ko-KR" altLang="en-US" sz="2800" b="1" dirty="0" err="1">
                <a:solidFill>
                  <a:srgbClr val="000000"/>
                </a:solidFill>
                <a:latin typeface="+mn-ea"/>
              </a:rPr>
              <a:t>시간투자</a:t>
            </a:r>
            <a:r>
              <a:rPr lang="ko-KR" altLang="en-US" sz="2800" dirty="0" err="1">
                <a:solidFill>
                  <a:srgbClr val="000000"/>
                </a:solidFill>
                <a:latin typeface="+mn-ea"/>
              </a:rPr>
              <a:t>가</a:t>
            </a:r>
            <a:r>
              <a:rPr lang="ko-KR" altLang="en-US" sz="2800" dirty="0">
                <a:solidFill>
                  <a:srgbClr val="000000"/>
                </a:solidFill>
                <a:latin typeface="+mn-ea"/>
              </a:rPr>
              <a:t> 있어야 합니다</a:t>
            </a:r>
            <a:r>
              <a:rPr lang="en-US" altLang="ko-KR" sz="2800" dirty="0">
                <a:solidFill>
                  <a:srgbClr val="000000"/>
                </a:solidFill>
                <a:latin typeface="+mn-ea"/>
              </a:rPr>
              <a:t>. 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17B6140C-E76A-499E-BBF6-399DC4A2F1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1762" y="4194615"/>
            <a:ext cx="4464325" cy="20664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9" name="그룹 18"/>
          <p:cNvGrpSpPr/>
          <p:nvPr/>
        </p:nvGrpSpPr>
        <p:grpSpPr>
          <a:xfrm>
            <a:off x="7031763" y="924806"/>
            <a:ext cx="4423511" cy="1585194"/>
            <a:chOff x="7031763" y="553328"/>
            <a:chExt cx="4423511" cy="1585194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3134CC84-E500-427C-841E-7CCA801ACBF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915" r="47750" b="-4439"/>
            <a:stretch/>
          </p:blipFill>
          <p:spPr>
            <a:xfrm>
              <a:off x="7031763" y="553328"/>
              <a:ext cx="4423511" cy="158519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6" name="모서리가 둥근 직사각형 15"/>
            <p:cNvSpPr/>
            <p:nvPr/>
          </p:nvSpPr>
          <p:spPr>
            <a:xfrm>
              <a:off x="9243518" y="1498600"/>
              <a:ext cx="916482" cy="639922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rtlCol="0" anchor="ctr">
              <a:spAutoFit/>
            </a:bodyPr>
            <a:lstStyle/>
            <a:p>
              <a:pPr algn="ctr" defTabSz="914400" latinLnBrk="1"/>
              <a:endPara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endParaRP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7031762" y="2636748"/>
            <a:ext cx="4464325" cy="1431129"/>
            <a:chOff x="7031762" y="2451004"/>
            <a:chExt cx="4464325" cy="1431129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348C4E5A-7CD9-4968-851A-AE94EA1EBA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0737" t="18248"/>
            <a:stretch/>
          </p:blipFill>
          <p:spPr>
            <a:xfrm>
              <a:off x="7031762" y="2451004"/>
              <a:ext cx="4464325" cy="143112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7" name="모서리가 둥근 직사각형 16"/>
            <p:cNvSpPr/>
            <p:nvPr/>
          </p:nvSpPr>
          <p:spPr>
            <a:xfrm>
              <a:off x="10477500" y="2846607"/>
              <a:ext cx="990474" cy="639922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rtlCol="0" anchor="ctr">
              <a:spAutoFit/>
            </a:bodyPr>
            <a:lstStyle/>
            <a:p>
              <a:pPr algn="ctr" defTabSz="914400" latinLnBrk="1"/>
              <a:endPara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endParaRPr>
            </a:p>
          </p:txBody>
        </p:sp>
      </p:grpSp>
      <p:sp>
        <p:nvSpPr>
          <p:cNvPr id="18" name="모서리가 둥근 직사각형 17"/>
          <p:cNvSpPr/>
          <p:nvPr/>
        </p:nvSpPr>
        <p:spPr>
          <a:xfrm>
            <a:off x="7031762" y="4700807"/>
            <a:ext cx="4423512" cy="73441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txBody>
          <a:bodyPr rtlCol="0" anchor="ctr">
            <a:spAutoFit/>
          </a:bodyPr>
          <a:lstStyle/>
          <a:p>
            <a:pPr algn="ctr" defTabSz="914400" latinLnBrk="1"/>
            <a:endParaRPr lang="ko-KR" altLang="en-US" sz="140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83812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강사 소개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36600" y="939124"/>
            <a:ext cx="10718800" cy="526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한국교육개발원 디지털교육연구센터 부연구위원</a:t>
            </a:r>
            <a:endParaRPr lang="en-US" altLang="ko-KR" sz="2400" b="1" dirty="0">
              <a:solidFill>
                <a:schemeClr val="bg1"/>
              </a:solidFill>
              <a:latin typeface="+mn-ea"/>
            </a:endParaRP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연구영역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]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온라인 강의 설계</a:t>
            </a:r>
            <a:endParaRPr lang="en-US" altLang="ko-KR" sz="2000" dirty="0">
              <a:solidFill>
                <a:schemeClr val="bg1"/>
              </a:solidFill>
              <a:latin typeface="+mn-ea"/>
            </a:endParaRP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경험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]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실시간 온라인 강의 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4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년 수강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경험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]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미국 대학 교수설계팀에서 약 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2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년 동안 온라인 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강의설계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 지원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경험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] Zoom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활용 실시간 온라인 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강의설계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 및 운영 전략 강의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 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학위논문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] Understanding Instructors’ Synchronous Online Course Design Activity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논문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]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면대면 수업의 온라인 강의 전환과정에서 발생하는 설계 장애물에 대한 탐색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(2020)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논문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] Open Educational Resources in Korea (2020)</a:t>
            </a:r>
          </a:p>
          <a:p>
            <a:pPr marL="715963" indent="-715963">
              <a:lnSpc>
                <a:spcPct val="130000"/>
              </a:lnSpc>
              <a:spcAft>
                <a:spcPts val="600"/>
              </a:spcAft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발표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] Introducing Synchronous Online Courses as an Effective Way of Delivering Online Courses(2019)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발표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] Research in Synchronous Online Learning: History and Current Trends(2018)</a:t>
            </a:r>
          </a:p>
        </p:txBody>
      </p:sp>
    </p:spTree>
    <p:extLst>
      <p:ext uri="{BB962C8B-B14F-4D97-AF65-F5344CB8AC3E}">
        <p14:creationId xmlns:p14="http://schemas.microsoft.com/office/powerpoint/2010/main" val="123072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코로나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19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상황에서 온라인 강의 경험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407350" y="2291566"/>
            <a:ext cx="113773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sz="3600" b="1" dirty="0">
                <a:solidFill>
                  <a:schemeClr val="bg1"/>
                </a:solidFill>
                <a:latin typeface="+mn-ea"/>
              </a:rPr>
              <a:t>코로나</a:t>
            </a:r>
            <a:r>
              <a:rPr lang="en-US" altLang="ko-KR" sz="3600" b="1" dirty="0">
                <a:solidFill>
                  <a:schemeClr val="bg1"/>
                </a:solidFill>
                <a:latin typeface="+mn-ea"/>
              </a:rPr>
              <a:t>19 </a:t>
            </a:r>
            <a:r>
              <a:rPr lang="ko-KR" altLang="en-US" sz="3600" b="1" dirty="0">
                <a:solidFill>
                  <a:schemeClr val="bg1"/>
                </a:solidFill>
                <a:latin typeface="+mn-ea"/>
              </a:rPr>
              <a:t>상황에서 온라인 강의 활용</a:t>
            </a:r>
            <a:endParaRPr lang="en-US" altLang="ko-KR" sz="3600" b="1" dirty="0">
              <a:solidFill>
                <a:schemeClr val="bg1"/>
              </a:solidFill>
              <a:latin typeface="+mn-ea"/>
            </a:endParaRPr>
          </a:p>
          <a:p>
            <a:pPr algn="ctr">
              <a:lnSpc>
                <a:spcPct val="200000"/>
              </a:lnSpc>
            </a:pPr>
            <a:r>
              <a:rPr lang="ko-KR" altLang="en-US" sz="3600" b="1" dirty="0">
                <a:solidFill>
                  <a:schemeClr val="bg1"/>
                </a:solidFill>
                <a:latin typeface="+mn-ea"/>
              </a:rPr>
              <a:t>어떠셨나요</a:t>
            </a:r>
            <a:r>
              <a:rPr lang="en-US" altLang="ko-KR" sz="3600" b="1" dirty="0">
                <a:solidFill>
                  <a:schemeClr val="bg1"/>
                </a:solidFill>
                <a:latin typeface="+mn-ea"/>
              </a:rPr>
              <a:t>?</a:t>
            </a:r>
            <a:endParaRPr lang="ko-KR" altLang="en-US" sz="36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69290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9952" y="3739808"/>
            <a:ext cx="313582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전국의 모든 학습자 집단 온라인 강의 경험</a:t>
            </a:r>
            <a:endParaRPr lang="en-US" altLang="ko-KR" sz="2000" b="1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학교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교수자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학습자 온라인 강의 이해 증가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뉴노멀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시대 교육의 모습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강의의 확산과 지속</a:t>
            </a:r>
          </a:p>
        </p:txBody>
      </p:sp>
      <p:sp>
        <p:nvSpPr>
          <p:cNvPr id="4" name="타원 3"/>
          <p:cNvSpPr/>
          <p:nvPr/>
        </p:nvSpPr>
        <p:spPr>
          <a:xfrm>
            <a:off x="1182359" y="1383984"/>
            <a:ext cx="2239032" cy="2239032"/>
          </a:xfrm>
          <a:prstGeom prst="ellipse">
            <a:avLst/>
          </a:prstGeom>
          <a:gradFill rotWithShape="1">
            <a:gsLst>
              <a:gs pos="0">
                <a:srgbClr val="FFC000">
                  <a:satMod val="103000"/>
                  <a:lumMod val="102000"/>
                  <a:tint val="94000"/>
                </a:srgbClr>
              </a:gs>
              <a:gs pos="50000">
                <a:srgbClr val="FFC000">
                  <a:satMod val="110000"/>
                  <a:lumMod val="100000"/>
                  <a:shade val="100000"/>
                </a:srgbClr>
              </a:gs>
              <a:gs pos="100000">
                <a:srgbClr val="FFC000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lIns="0" rIns="0" rtlCol="0" anchor="ctr"/>
          <a:lstStyle/>
          <a:p>
            <a:pPr lvl="0" algn="ctr" defTabSz="914400">
              <a:defRPr/>
            </a:pPr>
            <a:r>
              <a:rPr lang="ko-KR" altLang="en-US" sz="2400" b="1" kern="0" dirty="0">
                <a:solidFill>
                  <a:sysClr val="windowText" lastClr="000000"/>
                </a:solidFill>
                <a:latin typeface="+mn-ea"/>
              </a:rPr>
              <a:t>온라인 강의 </a:t>
            </a:r>
            <a:endParaRPr lang="en-US" altLang="ko-KR" sz="2400" b="1" kern="0" dirty="0">
              <a:solidFill>
                <a:sysClr val="windowText" lastClr="000000"/>
              </a:solidFill>
              <a:latin typeface="+mn-ea"/>
            </a:endParaRPr>
          </a:p>
          <a:p>
            <a:pPr lvl="0" algn="ctr" defTabSz="914400">
              <a:defRPr/>
            </a:pPr>
            <a:r>
              <a:rPr lang="ko-KR" altLang="en-US" sz="3200" b="1" kern="0" dirty="0">
                <a:solidFill>
                  <a:sysClr val="windowText" lastClr="000000"/>
                </a:solidFill>
                <a:latin typeface="+mn-ea"/>
              </a:rPr>
              <a:t>대중화</a:t>
            </a:r>
            <a:endParaRPr lang="en-US" altLang="ko-KR" sz="3200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4985422" y="1383984"/>
            <a:ext cx="2239032" cy="2239032"/>
          </a:xfrm>
          <a:prstGeom prst="ellipse">
            <a:avLst/>
          </a:prstGeom>
          <a:gradFill rotWithShape="1">
            <a:gsLst>
              <a:gs pos="0">
                <a:srgbClr val="70AD47">
                  <a:satMod val="103000"/>
                  <a:lumMod val="102000"/>
                  <a:tint val="94000"/>
                </a:srgbClr>
              </a:gs>
              <a:gs pos="50000">
                <a:srgbClr val="70AD47">
                  <a:satMod val="110000"/>
                  <a:lumMod val="100000"/>
                  <a:shade val="100000"/>
                </a:srgbClr>
              </a:gs>
              <a:gs pos="100000">
                <a:srgbClr val="70AD47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온라인 강의 </a:t>
            </a:r>
            <a:endParaRPr kumimoji="0" lang="en-US" altLang="ko-KR" sz="2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200" b="1" kern="0" noProof="0" dirty="0">
                <a:solidFill>
                  <a:sysClr val="windowText" lastClr="000000"/>
                </a:solidFill>
                <a:latin typeface="+mn-ea"/>
              </a:rPr>
              <a:t>필요성</a:t>
            </a:r>
            <a:endParaRPr kumimoji="0" lang="en-US" altLang="ko-KR" sz="32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8788485" y="1383984"/>
            <a:ext cx="2239032" cy="2239032"/>
          </a:xfrm>
          <a:prstGeom prst="ellipse">
            <a:avLst/>
          </a:prstGeom>
          <a:gradFill rotWithShape="1">
            <a:gsLst>
              <a:gs pos="0">
                <a:srgbClr val="ED7D31">
                  <a:satMod val="103000"/>
                  <a:lumMod val="102000"/>
                  <a:tint val="94000"/>
                </a:srgbClr>
              </a:gs>
              <a:gs pos="50000">
                <a:srgbClr val="ED7D31">
                  <a:satMod val="110000"/>
                  <a:lumMod val="100000"/>
                  <a:shade val="100000"/>
                </a:srgbClr>
              </a:gs>
              <a:gs pos="100000">
                <a:srgbClr val="ED7D31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lIns="0" rIns="0" rtlCol="0" anchor="ctr"/>
          <a:lstStyle/>
          <a:p>
            <a:pPr lvl="0" algn="ctr" defTabSz="914400">
              <a:defRPr/>
            </a:pPr>
            <a:r>
              <a:rPr lang="ko-KR" altLang="en-US" sz="2400" b="1" kern="0" dirty="0">
                <a:solidFill>
                  <a:sysClr val="windowText" lastClr="000000"/>
                </a:solidFill>
                <a:latin typeface="+mn-ea"/>
              </a:rPr>
              <a:t>온라인 강의 </a:t>
            </a:r>
            <a:endParaRPr lang="en-US" altLang="ko-KR" sz="2400" b="1" kern="0" dirty="0">
              <a:solidFill>
                <a:sysClr val="windowText" lastClr="000000"/>
              </a:solidFill>
              <a:latin typeface="+mn-ea"/>
            </a:endParaRPr>
          </a:p>
          <a:p>
            <a:pPr lvl="0" algn="ctr" defTabSz="914400">
              <a:defRPr/>
            </a:pPr>
            <a:r>
              <a:rPr lang="ko-KR" altLang="en-US" sz="3200" b="1" kern="0" dirty="0">
                <a:solidFill>
                  <a:sysClr val="windowText" lastClr="000000"/>
                </a:solidFill>
                <a:latin typeface="+mn-ea"/>
              </a:rPr>
              <a:t>가능성</a:t>
            </a:r>
            <a:endParaRPr lang="en-US" altLang="ko-KR" sz="3200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31376" y="3739808"/>
            <a:ext cx="335372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온라인 강의 경험 기반 각 집단의 온라인 강의 요구 발생</a:t>
            </a:r>
            <a:endParaRPr lang="en-US" altLang="ko-KR" sz="2000" b="1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국가 재난사태 대비 온라인 강의 준비도 향상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56078" y="3739807"/>
            <a:ext cx="313582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000" b="1" dirty="0" err="1">
                <a:solidFill>
                  <a:schemeClr val="bg1"/>
                </a:solidFill>
                <a:latin typeface="+mn-ea"/>
              </a:rPr>
              <a:t>미래교육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 모습으로 부각 받고 있는 온라인 강의</a:t>
            </a:r>
            <a:endParaRPr lang="en-US" altLang="ko-KR" sz="2000" b="1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새로운 교육 모델</a:t>
            </a:r>
          </a:p>
        </p:txBody>
      </p:sp>
    </p:spTree>
    <p:extLst>
      <p:ext uri="{BB962C8B-B14F-4D97-AF65-F5344CB8AC3E}">
        <p14:creationId xmlns:p14="http://schemas.microsoft.com/office/powerpoint/2010/main" val="1877899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뉴노멀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시대 교육의 모습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교수자에게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던져진 새로운 과제</a:t>
            </a:r>
          </a:p>
        </p:txBody>
      </p:sp>
      <p:sp>
        <p:nvSpPr>
          <p:cNvPr id="4" name="타원 3"/>
          <p:cNvSpPr/>
          <p:nvPr/>
        </p:nvSpPr>
        <p:spPr>
          <a:xfrm>
            <a:off x="971563" y="2254276"/>
            <a:ext cx="2381224" cy="2381224"/>
          </a:xfrm>
          <a:prstGeom prst="ellipse">
            <a:avLst/>
          </a:prstGeom>
          <a:gradFill rotWithShape="1">
            <a:gsLst>
              <a:gs pos="0">
                <a:srgbClr val="FFC000">
                  <a:satMod val="103000"/>
                  <a:lumMod val="102000"/>
                  <a:tint val="94000"/>
                </a:srgbClr>
              </a:gs>
              <a:gs pos="50000">
                <a:srgbClr val="FFC000">
                  <a:satMod val="110000"/>
                  <a:lumMod val="100000"/>
                  <a:shade val="100000"/>
                </a:srgbClr>
              </a:gs>
              <a:gs pos="100000">
                <a:srgbClr val="FFC000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lIns="0" rIns="0" rtlCol="0" anchor="ctr"/>
          <a:lstStyle/>
          <a:p>
            <a:pPr lvl="0" algn="ctr" latinLnBrk="0"/>
            <a:r>
              <a:rPr lang="ko-KR" altLang="en-US" sz="2800" b="1" kern="0" dirty="0">
                <a:solidFill>
                  <a:sysClr val="windowText" lastClr="000000"/>
                </a:solidFill>
                <a:latin typeface="+mj-ea"/>
                <a:ea typeface="+mj-ea"/>
              </a:rPr>
              <a:t>기존</a:t>
            </a:r>
            <a:endParaRPr lang="en-US" altLang="ko-KR" sz="2800" b="1" kern="0" dirty="0">
              <a:solidFill>
                <a:sysClr val="windowText" lastClr="000000"/>
              </a:solidFill>
              <a:latin typeface="+mj-ea"/>
              <a:ea typeface="+mj-ea"/>
            </a:endParaRPr>
          </a:p>
          <a:p>
            <a:pPr lvl="0" algn="ctr" latinLnBrk="0"/>
            <a:r>
              <a:rPr lang="ko-KR" altLang="en-US" sz="2800" b="1" kern="0" dirty="0">
                <a:solidFill>
                  <a:sysClr val="windowText" lastClr="000000"/>
                </a:solidFill>
                <a:latin typeface="+mj-ea"/>
                <a:ea typeface="+mj-ea"/>
              </a:rPr>
              <a:t>면대면 강의</a:t>
            </a:r>
            <a:endParaRPr lang="en-US" altLang="ko-KR" sz="2800" kern="0" dirty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4905388" y="2254276"/>
            <a:ext cx="2381224" cy="2381224"/>
          </a:xfrm>
          <a:prstGeom prst="ellipse">
            <a:avLst/>
          </a:prstGeom>
          <a:solidFill>
            <a:srgbClr val="7AB65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lIns="0" rIns="0" rtlCol="0" anchor="ctr"/>
          <a:lstStyle/>
          <a:p>
            <a:pPr lvl="0" algn="ctr" defTabSz="914400">
              <a:defRPr/>
            </a:pPr>
            <a:r>
              <a:rPr lang="en-US" altLang="ko-KR" sz="2800" b="1" kern="0" dirty="0">
                <a:solidFill>
                  <a:sysClr val="windowText" lastClr="000000"/>
                </a:solidFill>
                <a:latin typeface="+mj-ea"/>
              </a:rPr>
              <a:t>(</a:t>
            </a:r>
            <a:r>
              <a:rPr lang="ko-KR" altLang="en-US" sz="2800" b="1" kern="0" dirty="0">
                <a:solidFill>
                  <a:sysClr val="windowText" lastClr="000000"/>
                </a:solidFill>
                <a:latin typeface="+mj-ea"/>
              </a:rPr>
              <a:t>비대면</a:t>
            </a:r>
            <a:r>
              <a:rPr lang="en-US" altLang="ko-KR" sz="2800" b="1" kern="0" dirty="0">
                <a:solidFill>
                  <a:sysClr val="windowText" lastClr="000000"/>
                </a:solidFill>
                <a:latin typeface="+mj-ea"/>
              </a:rPr>
              <a:t>)</a:t>
            </a:r>
            <a:r>
              <a:rPr lang="ko-KR" altLang="en-US" sz="2800" b="1" kern="0" dirty="0">
                <a:solidFill>
                  <a:sysClr val="windowText" lastClr="000000"/>
                </a:solidFill>
                <a:latin typeface="+mj-ea"/>
              </a:rPr>
              <a:t> </a:t>
            </a:r>
            <a:r>
              <a:rPr kumimoji="0" lang="ko-KR" altLang="en-US" sz="2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rPr>
              <a:t>온라인</a:t>
            </a:r>
            <a:endParaRPr kumimoji="0" lang="en-US" altLang="ko-KR" sz="2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rPr>
              <a:t>강의</a:t>
            </a:r>
            <a:endParaRPr kumimoji="0" lang="en-US" altLang="ko-KR" sz="28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6" name="아래쪽 화살표 5"/>
          <p:cNvSpPr/>
          <p:nvPr/>
        </p:nvSpPr>
        <p:spPr>
          <a:xfrm rot="16200000">
            <a:off x="3735387" y="2978150"/>
            <a:ext cx="787400" cy="901700"/>
          </a:xfrm>
          <a:prstGeom prst="downArrow">
            <a:avLst/>
          </a:prstGeom>
          <a:gradFill>
            <a:gsLst>
              <a:gs pos="0">
                <a:srgbClr val="FFC000"/>
              </a:gs>
              <a:gs pos="100000">
                <a:srgbClr val="00B05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677126" y="4112280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ko-KR" altLang="en-US" sz="2800" b="1" kern="0" dirty="0">
                <a:solidFill>
                  <a:sysClr val="windowText" lastClr="000000"/>
                </a:solidFill>
                <a:latin typeface="+mj-ea"/>
              </a:rPr>
              <a:t>전환</a:t>
            </a:r>
            <a:endParaRPr lang="en-US" altLang="ko-KR" sz="2800" kern="0" dirty="0">
              <a:solidFill>
                <a:sysClr val="windowText" lastClr="000000"/>
              </a:solidFill>
              <a:latin typeface="+mj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631967" y="5013980"/>
            <a:ext cx="299312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ko-KR" altLang="en-US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코로나</a:t>
            </a:r>
            <a:r>
              <a:rPr lang="en-US" altLang="ko-KR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19 </a:t>
            </a:r>
            <a:r>
              <a:rPr lang="ko-KR" altLang="en-US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이전</a:t>
            </a:r>
            <a:r>
              <a:rPr lang="en-US" altLang="ko-KR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: </a:t>
            </a:r>
            <a:r>
              <a:rPr lang="ko-KR" altLang="en-US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선택</a:t>
            </a:r>
            <a:endParaRPr lang="en-US" altLang="ko-KR" sz="2400" b="1" i="1" kern="0" dirty="0">
              <a:solidFill>
                <a:schemeClr val="bg1">
                  <a:lumMod val="65000"/>
                  <a:lumOff val="35000"/>
                </a:schemeClr>
              </a:solidFill>
              <a:latin typeface="+mn-ea"/>
            </a:endParaRPr>
          </a:p>
          <a:p>
            <a:pPr lvl="0" defTabSz="914400">
              <a:defRPr/>
            </a:pPr>
            <a:r>
              <a:rPr lang="ko-KR" altLang="en-US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코로나</a:t>
            </a:r>
            <a:r>
              <a:rPr lang="en-US" altLang="ko-KR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19 </a:t>
            </a:r>
            <a:r>
              <a:rPr lang="ko-KR" altLang="en-US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대응</a:t>
            </a:r>
            <a:r>
              <a:rPr lang="en-US" altLang="ko-KR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: </a:t>
            </a:r>
            <a:r>
              <a:rPr lang="ko-KR" altLang="en-US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필수</a:t>
            </a:r>
            <a:endParaRPr lang="en-US" altLang="ko-KR" sz="2400" b="1" i="1" kern="0" dirty="0">
              <a:solidFill>
                <a:schemeClr val="bg1">
                  <a:lumMod val="65000"/>
                  <a:lumOff val="35000"/>
                </a:schemeClr>
              </a:solidFill>
              <a:latin typeface="+mn-ea"/>
            </a:endParaRPr>
          </a:p>
          <a:p>
            <a:pPr lvl="0" defTabSz="914400">
              <a:defRPr/>
            </a:pPr>
            <a:r>
              <a:rPr lang="ko-KR" altLang="en-US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코로나</a:t>
            </a:r>
            <a:r>
              <a:rPr lang="en-US" altLang="ko-KR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19 </a:t>
            </a:r>
            <a:r>
              <a:rPr lang="ko-KR" altLang="en-US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이후</a:t>
            </a:r>
            <a:r>
              <a:rPr lang="en-US" altLang="ko-KR" sz="2400" b="1" i="1" kern="0" dirty="0">
                <a:solidFill>
                  <a:schemeClr val="bg1">
                    <a:lumMod val="65000"/>
                    <a:lumOff val="35000"/>
                  </a:schemeClr>
                </a:solidFill>
                <a:latin typeface="+mn-ea"/>
              </a:rPr>
              <a:t>: ??</a:t>
            </a:r>
            <a:endParaRPr lang="en-US" altLang="ko-KR" sz="2400" i="1" kern="0" dirty="0">
              <a:solidFill>
                <a:schemeClr val="bg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8483600" y="1322654"/>
            <a:ext cx="2679700" cy="639628"/>
          </a:xfrm>
          <a:prstGeom prst="roundRect">
            <a:avLst>
              <a:gd name="adj" fmla="val 40493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>
                <a:solidFill>
                  <a:schemeClr val="bg1"/>
                </a:solidFill>
              </a:rPr>
              <a:t>수업유형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8483600" y="2226436"/>
            <a:ext cx="2679700" cy="639628"/>
          </a:xfrm>
          <a:prstGeom prst="roundRect">
            <a:avLst>
              <a:gd name="adj" fmla="val 40493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>
                <a:solidFill>
                  <a:schemeClr val="bg1"/>
                </a:solidFill>
              </a:rPr>
              <a:t>수업구조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8464524" y="3130218"/>
            <a:ext cx="2679700" cy="639628"/>
          </a:xfrm>
          <a:prstGeom prst="roundRect">
            <a:avLst>
              <a:gd name="adj" fmla="val 40493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</a:rPr>
              <a:t>교수설계전략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64524" y="4034000"/>
            <a:ext cx="2679700" cy="639628"/>
          </a:xfrm>
          <a:prstGeom prst="roundRect">
            <a:avLst>
              <a:gd name="adj" fmla="val 40493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>
                <a:solidFill>
                  <a:schemeClr val="bg1"/>
                </a:solidFill>
              </a:rPr>
              <a:t>수업운영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cxnSp>
        <p:nvCxnSpPr>
          <p:cNvPr id="16" name="직선 연결선 15"/>
          <p:cNvCxnSpPr>
            <a:stCxn id="5" idx="6"/>
            <a:endCxn id="10" idx="1"/>
          </p:cNvCxnSpPr>
          <p:nvPr/>
        </p:nvCxnSpPr>
        <p:spPr>
          <a:xfrm flipV="1">
            <a:off x="7286612" y="1642468"/>
            <a:ext cx="1196988" cy="1802420"/>
          </a:xfrm>
          <a:prstGeom prst="line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7" name="직선 연결선 16"/>
          <p:cNvCxnSpPr>
            <a:stCxn id="5" idx="6"/>
            <a:endCxn id="11" idx="1"/>
          </p:cNvCxnSpPr>
          <p:nvPr/>
        </p:nvCxnSpPr>
        <p:spPr>
          <a:xfrm flipV="1">
            <a:off x="7286612" y="2546250"/>
            <a:ext cx="1196988" cy="898638"/>
          </a:xfrm>
          <a:prstGeom prst="line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0" name="직선 연결선 19"/>
          <p:cNvCxnSpPr>
            <a:stCxn id="5" idx="6"/>
            <a:endCxn id="12" idx="1"/>
          </p:cNvCxnSpPr>
          <p:nvPr/>
        </p:nvCxnSpPr>
        <p:spPr>
          <a:xfrm>
            <a:off x="7286612" y="3444888"/>
            <a:ext cx="1177912" cy="5144"/>
          </a:xfrm>
          <a:prstGeom prst="line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3" name="직선 연결선 22"/>
          <p:cNvCxnSpPr>
            <a:stCxn id="5" idx="6"/>
            <a:endCxn id="13" idx="1"/>
          </p:cNvCxnSpPr>
          <p:nvPr/>
        </p:nvCxnSpPr>
        <p:spPr>
          <a:xfrm>
            <a:off x="7286612" y="3444888"/>
            <a:ext cx="1177912" cy="908926"/>
          </a:xfrm>
          <a:prstGeom prst="line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8" name="모서리가 둥근 직사각형 27"/>
          <p:cNvSpPr/>
          <p:nvPr/>
        </p:nvSpPr>
        <p:spPr>
          <a:xfrm>
            <a:off x="8483600" y="4937780"/>
            <a:ext cx="2679700" cy="639628"/>
          </a:xfrm>
          <a:prstGeom prst="roundRect">
            <a:avLst>
              <a:gd name="adj" fmla="val 40493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</a:rPr>
              <a:t>테크놀로지 활용</a:t>
            </a:r>
          </a:p>
        </p:txBody>
      </p:sp>
      <p:cxnSp>
        <p:nvCxnSpPr>
          <p:cNvPr id="29" name="직선 연결선 28"/>
          <p:cNvCxnSpPr>
            <a:stCxn id="5" idx="6"/>
            <a:endCxn id="28" idx="1"/>
          </p:cNvCxnSpPr>
          <p:nvPr/>
        </p:nvCxnSpPr>
        <p:spPr>
          <a:xfrm>
            <a:off x="7286612" y="3444888"/>
            <a:ext cx="1196988" cy="1812706"/>
          </a:xfrm>
          <a:prstGeom prst="line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1428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91075" y="1252196"/>
            <a:ext cx="40511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교수자의 설계자로서의 역할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</a:t>
            </a:r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강의설계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그림 3" descr="A Chef's Recipe for Content Marketing - B2B Technology Marketing Journal - B2Ben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81" y="1252196"/>
            <a:ext cx="6142843" cy="41021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624653" y="5723799"/>
            <a:ext cx="53721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100" dirty="0">
                <a:solidFill>
                  <a:schemeClr val="bg1"/>
                </a:solidFill>
                <a:latin typeface="+mn-ea"/>
              </a:rPr>
              <a:t>이미지 출처</a:t>
            </a:r>
            <a:r>
              <a:rPr lang="en-US" altLang="ko-KR" sz="1100" dirty="0">
                <a:solidFill>
                  <a:schemeClr val="bg1"/>
                </a:solidFill>
                <a:latin typeface="+mn-ea"/>
              </a:rPr>
              <a:t>:  </a:t>
            </a:r>
            <a:r>
              <a:rPr lang="ko-KR" altLang="en-US" sz="1100" dirty="0">
                <a:solidFill>
                  <a:schemeClr val="bg1"/>
                </a:solidFill>
                <a:latin typeface="+mn-ea"/>
              </a:rPr>
              <a:t>https://cdn.shortpixel.ai/client/to_webp,q_lqip,ret_wait,w_596,h_398/https://b2bento.com/wp-content/uploads/2013/01/Marketing-of-chef_2-03.jpg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15366" y="1820700"/>
            <a:ext cx="54025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교수자는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 자신의 강의와 학생에 대해 가장 높은 이해를 가지고 있는 설계자이다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.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자신의 수업에 맞는 온라인 수업의 유형을 스스로 정의하고 그에 맞게 설계할 필요가 있다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. </a:t>
            </a:r>
            <a:endParaRPr lang="ko-KR" alt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91075" y="3600660"/>
            <a:ext cx="37433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수업을 요리에 비유하자면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15366" y="4169164"/>
            <a:ext cx="540252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요리의 목적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수업목적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), 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셰프의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 철학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교수관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),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보유 도구 및 재료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수업자원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 및 인프라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),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음식을 먹을 사람의 특징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학습자 특성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)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등을 종합적으로 반영하여 메뉴를 선정하여 알맞은 재료를 넣어 요리를 한다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. </a:t>
            </a:r>
            <a:endParaRPr lang="ko-KR" altLang="en-US" sz="2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723318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강의 설계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실시간과 </a:t>
            </a:r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비실시간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온라인 강의 비교 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52700" y="1003300"/>
            <a:ext cx="3975100" cy="64770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>
                <a:solidFill>
                  <a:schemeClr val="bg1"/>
                </a:solidFill>
              </a:rPr>
              <a:t>비실시간</a:t>
            </a:r>
            <a:r>
              <a:rPr lang="ko-KR" altLang="en-US" sz="2400" b="1" dirty="0">
                <a:solidFill>
                  <a:schemeClr val="bg1"/>
                </a:solidFill>
              </a:rPr>
              <a:t> 온라인 강의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7771450" y="1003300"/>
            <a:ext cx="3975100" cy="64770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</a:rPr>
              <a:t>실시간 온라인 강의</a:t>
            </a:r>
          </a:p>
        </p:txBody>
      </p:sp>
      <p:cxnSp>
        <p:nvCxnSpPr>
          <p:cNvPr id="7" name="직선 연결선 6"/>
          <p:cNvCxnSpPr/>
          <p:nvPr/>
        </p:nvCxnSpPr>
        <p:spPr>
          <a:xfrm>
            <a:off x="7137400" y="1054100"/>
            <a:ext cx="0" cy="4673650"/>
          </a:xfrm>
          <a:prstGeom prst="line">
            <a:avLst/>
          </a:prstGeom>
          <a:ln w="571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2501900" y="2065635"/>
            <a:ext cx="406400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교수와 학생이 각자 다른 시간 다른 장소에서 이메일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토론방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등 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비실시간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 의사소통 도구들을 활용하여 학습활동을 수행해 나가는 온라인 강의 형태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7580951" y="2052935"/>
            <a:ext cx="4382449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교수와 학생이 각자 다른 장소에서 하지만 같은 시간에 실시간 온라인 강의 플랫폼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영상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음성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채팅 기능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에 접속하여 실시간으로 학습활동을 수행해 나가는 온라인 강의 형태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2223451" y="4765013"/>
            <a:ext cx="4318000" cy="448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30000"/>
              </a:lnSpc>
            </a:pPr>
            <a:r>
              <a:rPr lang="ko-KR" altLang="en-US" sz="2000" kern="0" dirty="0" err="1">
                <a:solidFill>
                  <a:srgbClr val="000000"/>
                </a:solidFill>
                <a:latin typeface="+mn-ea"/>
              </a:rPr>
              <a:t>비동시적</a:t>
            </a:r>
            <a:endParaRPr lang="ko-KR" altLang="en-US" sz="2000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428551" y="4765013"/>
            <a:ext cx="4318000" cy="448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30000"/>
              </a:lnSpc>
            </a:pP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동시적</a:t>
            </a:r>
            <a:endParaRPr lang="ko-KR" altLang="en-US" sz="2000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54050" y="2397520"/>
            <a:ext cx="8636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30000"/>
              </a:lnSpc>
            </a:pPr>
            <a:r>
              <a:rPr lang="ko-KR" altLang="en-US" sz="2000" b="1" kern="0" dirty="0">
                <a:solidFill>
                  <a:srgbClr val="000000"/>
                </a:solidFill>
                <a:latin typeface="+mn-ea"/>
              </a:rPr>
              <a:t>정의</a:t>
            </a:r>
            <a:endParaRPr lang="ko-KR" altLang="en-US" sz="2000" b="1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71801" y="4666011"/>
            <a:ext cx="1308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ko-KR" altLang="en-US" b="1" dirty="0">
                <a:solidFill>
                  <a:schemeClr val="bg1"/>
                </a:solidFill>
              </a:rPr>
              <a:t>상호작용</a:t>
            </a:r>
          </a:p>
          <a:p>
            <a:pPr algn="ctr" fontAlgn="base"/>
            <a:r>
              <a:rPr lang="ko-KR" altLang="en-US" b="1" dirty="0">
                <a:solidFill>
                  <a:schemeClr val="bg1"/>
                </a:solidFill>
              </a:rPr>
              <a:t>유형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4813300" y="6071506"/>
            <a:ext cx="65913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출처</a:t>
            </a:r>
            <a:r>
              <a:rPr lang="en-US" altLang="ko-KR" sz="1200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200" dirty="0" err="1">
                <a:solidFill>
                  <a:schemeClr val="bg1"/>
                </a:solidFill>
                <a:latin typeface="+mn-ea"/>
              </a:rPr>
              <a:t>강성국</a:t>
            </a:r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 외(2020). 코로나19 대응 국가 수준 원격교육체제 진단 및 과제. 한국교육개발원</a:t>
            </a:r>
          </a:p>
        </p:txBody>
      </p:sp>
    </p:spTree>
    <p:extLst>
      <p:ext uri="{BB962C8B-B14F-4D97-AF65-F5344CB8AC3E}">
        <p14:creationId xmlns:p14="http://schemas.microsoft.com/office/powerpoint/2010/main" val="886754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강의 설계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실시간과 </a:t>
            </a:r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비실시간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온라인 강의 비교 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52700" y="1003300"/>
            <a:ext cx="3975100" cy="64770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>
                <a:solidFill>
                  <a:schemeClr val="bg1"/>
                </a:solidFill>
              </a:rPr>
              <a:t>비실시간</a:t>
            </a:r>
            <a:r>
              <a:rPr lang="ko-KR" altLang="en-US" sz="2400" b="1" dirty="0">
                <a:solidFill>
                  <a:schemeClr val="bg1"/>
                </a:solidFill>
              </a:rPr>
              <a:t> 온라인 강의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7771450" y="1003300"/>
            <a:ext cx="3975100" cy="64770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</a:rPr>
              <a:t>실시간 온라인 강의</a:t>
            </a:r>
          </a:p>
        </p:txBody>
      </p:sp>
      <p:cxnSp>
        <p:nvCxnSpPr>
          <p:cNvPr id="7" name="직선 연결선 6"/>
          <p:cNvCxnSpPr/>
          <p:nvPr/>
        </p:nvCxnSpPr>
        <p:spPr>
          <a:xfrm>
            <a:off x="7137400" y="1054100"/>
            <a:ext cx="0" cy="4673650"/>
          </a:xfrm>
          <a:prstGeom prst="line">
            <a:avLst/>
          </a:prstGeom>
          <a:ln w="571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2501900" y="2065635"/>
            <a:ext cx="4064000" cy="448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언제나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7580951" y="2052935"/>
            <a:ext cx="4382449" cy="448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정해진 시간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2223451" y="3291813"/>
            <a:ext cx="4318000" cy="448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30000"/>
              </a:lnSpc>
            </a:pP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어디서나</a:t>
            </a:r>
            <a:endParaRPr lang="ko-KR" altLang="en-US" sz="2000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428550" y="3105026"/>
            <a:ext cx="447039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30000"/>
              </a:lnSpc>
            </a:pP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어디서나 하지만</a:t>
            </a:r>
            <a:endParaRPr lang="en-US" altLang="ko-KR" sz="2000" kern="0" dirty="0">
              <a:solidFill>
                <a:srgbClr val="000000"/>
              </a:solidFill>
              <a:latin typeface="+mn-ea"/>
            </a:endParaRPr>
          </a:p>
          <a:p>
            <a:pPr algn="ctr" fontAlgn="base">
              <a:lnSpc>
                <a:spcPct val="130000"/>
              </a:lnSpc>
            </a:pPr>
            <a:r>
              <a:rPr lang="ko-KR" altLang="en-US" sz="2000" kern="0" dirty="0" err="1">
                <a:solidFill>
                  <a:srgbClr val="000000"/>
                </a:solidFill>
                <a:latin typeface="+mn-ea"/>
              </a:rPr>
              <a:t>학습참여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 가능한 인프라 보유 공간</a:t>
            </a:r>
            <a:endParaRPr lang="ko-KR" altLang="en-US" sz="2000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54050" y="1843523"/>
            <a:ext cx="8636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30000"/>
              </a:lnSpc>
            </a:pPr>
            <a:r>
              <a:rPr lang="ko-KR" altLang="en-US" sz="2000" b="1" kern="0" dirty="0">
                <a:solidFill>
                  <a:srgbClr val="000000"/>
                </a:solidFill>
                <a:latin typeface="+mn-ea"/>
              </a:rPr>
              <a:t>수업 시간</a:t>
            </a:r>
            <a:endParaRPr lang="ko-KR" altLang="en-US" sz="2000" b="1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71801" y="3291813"/>
            <a:ext cx="1308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ko-KR" altLang="en-US" b="1" dirty="0">
                <a:solidFill>
                  <a:schemeClr val="bg1"/>
                </a:solidFill>
              </a:rPr>
              <a:t>수업</a:t>
            </a:r>
            <a:br>
              <a:rPr lang="en-US" altLang="ko-KR" b="1" dirty="0">
                <a:solidFill>
                  <a:schemeClr val="bg1"/>
                </a:solidFill>
              </a:rPr>
            </a:br>
            <a:r>
              <a:rPr lang="ko-KR" altLang="en-US" b="1" dirty="0">
                <a:solidFill>
                  <a:schemeClr val="bg1"/>
                </a:solidFill>
              </a:rPr>
              <a:t>장소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4813300" y="6071506"/>
            <a:ext cx="65913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출처</a:t>
            </a:r>
            <a:r>
              <a:rPr lang="en-US" altLang="ko-KR" sz="1200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200" dirty="0" err="1">
                <a:solidFill>
                  <a:schemeClr val="bg1"/>
                </a:solidFill>
                <a:latin typeface="+mn-ea"/>
              </a:rPr>
              <a:t>강성국</a:t>
            </a:r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 외(2020). 코로나19 대응 국가 수준 원격교육체제 진단 및 과제. 한국교육개발원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2223451" y="4711363"/>
            <a:ext cx="4318000" cy="448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30000"/>
              </a:lnSpc>
            </a:pPr>
            <a:r>
              <a:rPr lang="ko-KR" altLang="en-US" sz="2000" kern="0" dirty="0" err="1">
                <a:solidFill>
                  <a:srgbClr val="000000"/>
                </a:solidFill>
                <a:latin typeface="+mn-ea"/>
              </a:rPr>
              <a:t>강의자</a:t>
            </a: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토론 </a:t>
            </a:r>
            <a:r>
              <a:rPr lang="ko-KR" altLang="en-US" sz="2000" kern="0" dirty="0" err="1">
                <a:solidFill>
                  <a:srgbClr val="000000"/>
                </a:solidFill>
                <a:latin typeface="+mn-ea"/>
              </a:rPr>
              <a:t>촉진자</a:t>
            </a:r>
            <a:endParaRPr lang="ko-KR" altLang="en-US" sz="2000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428550" y="4524576"/>
            <a:ext cx="4470399" cy="848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30000"/>
              </a:lnSpc>
            </a:pPr>
            <a:r>
              <a:rPr lang="ko-KR" altLang="en-US" sz="2000" kern="0" dirty="0" err="1">
                <a:solidFill>
                  <a:srgbClr val="000000"/>
                </a:solidFill>
                <a:latin typeface="+mn-ea"/>
              </a:rPr>
              <a:t>강의자</a:t>
            </a: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사회자</a:t>
            </a: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, </a:t>
            </a:r>
          </a:p>
          <a:p>
            <a:pPr algn="ctr" fontAlgn="base">
              <a:lnSpc>
                <a:spcPct val="130000"/>
              </a:lnSpc>
            </a:pP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학습활동 </a:t>
            </a:r>
            <a:r>
              <a:rPr lang="ko-KR" altLang="en-US" sz="2000" kern="0" dirty="0" err="1">
                <a:solidFill>
                  <a:srgbClr val="000000"/>
                </a:solidFill>
                <a:latin typeface="+mn-ea"/>
              </a:rPr>
              <a:t>촉진자</a:t>
            </a: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기술문제 </a:t>
            </a:r>
            <a:r>
              <a:rPr lang="ko-KR" altLang="en-US" sz="2000" kern="0" dirty="0" err="1">
                <a:solidFill>
                  <a:srgbClr val="000000"/>
                </a:solidFill>
                <a:latin typeface="+mn-ea"/>
              </a:rPr>
              <a:t>해결자</a:t>
            </a:r>
            <a:endParaRPr lang="ko-KR" altLang="en-US" sz="2000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71801" y="4711363"/>
            <a:ext cx="1308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ko-KR" altLang="en-US" b="1" dirty="0">
                <a:solidFill>
                  <a:schemeClr val="bg1"/>
                </a:solidFill>
              </a:rPr>
              <a:t>교수</a:t>
            </a:r>
            <a:br>
              <a:rPr lang="en-US" altLang="ko-KR" b="1" dirty="0">
                <a:solidFill>
                  <a:schemeClr val="bg1"/>
                </a:solidFill>
              </a:rPr>
            </a:br>
            <a:r>
              <a:rPr lang="ko-KR" altLang="en-US" b="1" dirty="0">
                <a:solidFill>
                  <a:schemeClr val="bg1"/>
                </a:solidFill>
              </a:rPr>
              <a:t>역할</a:t>
            </a:r>
          </a:p>
        </p:txBody>
      </p:sp>
    </p:spTree>
    <p:extLst>
      <p:ext uri="{BB962C8B-B14F-4D97-AF65-F5344CB8AC3E}">
        <p14:creationId xmlns:p14="http://schemas.microsoft.com/office/powerpoint/2010/main" val="123198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강의 설계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실시간과 </a:t>
            </a:r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비실시간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온라인 강의 비교 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52700" y="1003300"/>
            <a:ext cx="3975100" cy="64770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>
                <a:solidFill>
                  <a:schemeClr val="bg1"/>
                </a:solidFill>
              </a:rPr>
              <a:t>비실시간</a:t>
            </a:r>
            <a:r>
              <a:rPr lang="ko-KR" altLang="en-US" sz="2400" b="1" dirty="0">
                <a:solidFill>
                  <a:schemeClr val="bg1"/>
                </a:solidFill>
              </a:rPr>
              <a:t> 온라인 강의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7771450" y="1003300"/>
            <a:ext cx="3975100" cy="64770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</a:rPr>
              <a:t>실시간 온라인 강의</a:t>
            </a:r>
          </a:p>
        </p:txBody>
      </p:sp>
      <p:cxnSp>
        <p:nvCxnSpPr>
          <p:cNvPr id="7" name="직선 연결선 6"/>
          <p:cNvCxnSpPr/>
          <p:nvPr/>
        </p:nvCxnSpPr>
        <p:spPr>
          <a:xfrm>
            <a:off x="7137400" y="1054100"/>
            <a:ext cx="0" cy="4673650"/>
          </a:xfrm>
          <a:prstGeom prst="line">
            <a:avLst/>
          </a:prstGeom>
          <a:ln w="571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2540000" y="1951335"/>
            <a:ext cx="40640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‧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유연성 및 편리성</a:t>
            </a:r>
          </a:p>
          <a:p>
            <a:pPr marL="177800" indent="-177800">
              <a:lnSpc>
                <a:spcPct val="130000"/>
              </a:lnSpc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‧ (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학생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)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학습활동 참여와 성찰에 충분한 시간 제공</a:t>
            </a:r>
          </a:p>
          <a:p>
            <a:pPr>
              <a:lnSpc>
                <a:spcPct val="130000"/>
              </a:lnSpc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‧ (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교수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수업 설계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운영 부담 감소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7450451" y="1951335"/>
            <a:ext cx="4382449" cy="1646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‧ 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즉시적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 피드백 제공</a:t>
            </a:r>
          </a:p>
          <a:p>
            <a:pPr>
              <a:lnSpc>
                <a:spcPct val="130000"/>
              </a:lnSpc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‧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상호작용 촉진</a:t>
            </a:r>
          </a:p>
          <a:p>
            <a:pPr>
              <a:lnSpc>
                <a:spcPct val="130000"/>
              </a:lnSpc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‧ 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학습참여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 의무 제공</a:t>
            </a:r>
          </a:p>
          <a:p>
            <a:pPr>
              <a:lnSpc>
                <a:spcPct val="130000"/>
              </a:lnSpc>
            </a:pP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‧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학습 모니터링 및 학생관리 가능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54050" y="2048831"/>
            <a:ext cx="863600" cy="448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30000"/>
              </a:lnSpc>
            </a:pPr>
            <a:r>
              <a:rPr lang="ko-KR" altLang="en-US" sz="2000" b="1" kern="0" dirty="0">
                <a:solidFill>
                  <a:srgbClr val="000000"/>
                </a:solidFill>
                <a:latin typeface="+mn-ea"/>
              </a:rPr>
              <a:t>장점</a:t>
            </a:r>
            <a:endParaRPr lang="ko-KR" altLang="en-US" sz="2000" b="1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813300" y="6071506"/>
            <a:ext cx="65913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출처</a:t>
            </a:r>
            <a:r>
              <a:rPr lang="en-US" altLang="ko-KR" sz="1200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200" dirty="0" err="1">
                <a:solidFill>
                  <a:schemeClr val="bg1"/>
                </a:solidFill>
                <a:latin typeface="+mn-ea"/>
              </a:rPr>
              <a:t>강성국</a:t>
            </a:r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 외(2020). 코로나19 대응 국가 수준 원격교육체제 진단 및 과제. 한국교육개발원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2540000" y="4052798"/>
            <a:ext cx="4318000" cy="1646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30000"/>
              </a:lnSpc>
            </a:pP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‧ 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심리적 </a:t>
            </a:r>
            <a:r>
              <a:rPr lang="ko-KR" altLang="en-US" sz="2000" kern="0" dirty="0" err="1">
                <a:solidFill>
                  <a:srgbClr val="000000"/>
                </a:solidFill>
                <a:latin typeface="+mn-ea"/>
              </a:rPr>
              <a:t>고립감</a:t>
            </a:r>
            <a:endParaRPr lang="ko-KR" altLang="en-US" sz="2000" kern="0" dirty="0">
              <a:solidFill>
                <a:srgbClr val="000000"/>
              </a:solidFill>
              <a:latin typeface="+mn-ea"/>
            </a:endParaRPr>
          </a:p>
          <a:p>
            <a:pPr fontAlgn="base">
              <a:lnSpc>
                <a:spcPct val="130000"/>
              </a:lnSpc>
            </a:pP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‧ 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지연된 피드백 제공</a:t>
            </a:r>
          </a:p>
          <a:p>
            <a:pPr fontAlgn="base">
              <a:lnSpc>
                <a:spcPct val="130000"/>
              </a:lnSpc>
            </a:pP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‧ 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제한된 상호작용</a:t>
            </a:r>
          </a:p>
          <a:p>
            <a:pPr fontAlgn="base">
              <a:lnSpc>
                <a:spcPct val="130000"/>
              </a:lnSpc>
            </a:pP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‧ </a:t>
            </a:r>
            <a:r>
              <a:rPr lang="ko-KR" altLang="en-US" sz="2000" kern="0" dirty="0" err="1">
                <a:solidFill>
                  <a:srgbClr val="000000"/>
                </a:solidFill>
                <a:latin typeface="+mn-ea"/>
              </a:rPr>
              <a:t>학습수행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 관찰</a:t>
            </a: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확인</a:t>
            </a: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의 어려움</a:t>
            </a:r>
            <a:endParaRPr lang="ko-KR" altLang="en-US" sz="2000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450451" y="4052798"/>
            <a:ext cx="447039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30000"/>
              </a:lnSpc>
            </a:pP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‧ </a:t>
            </a:r>
            <a:r>
              <a:rPr lang="ko-KR" altLang="en-US" sz="2000" kern="0" dirty="0" err="1">
                <a:solidFill>
                  <a:srgbClr val="000000"/>
                </a:solidFill>
                <a:latin typeface="+mn-ea"/>
              </a:rPr>
              <a:t>미친숙성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 및 제한된 </a:t>
            </a:r>
            <a:r>
              <a:rPr lang="ko-KR" altLang="en-US" sz="2000" kern="0" dirty="0" err="1">
                <a:solidFill>
                  <a:srgbClr val="000000"/>
                </a:solidFill>
                <a:latin typeface="+mn-ea"/>
              </a:rPr>
              <a:t>설계자원</a:t>
            </a: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환경</a:t>
            </a: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)</a:t>
            </a:r>
          </a:p>
          <a:p>
            <a:pPr fontAlgn="base">
              <a:lnSpc>
                <a:spcPct val="130000"/>
              </a:lnSpc>
            </a:pP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‧ 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학습환경 구축 어려움</a:t>
            </a: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장비</a:t>
            </a: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공간</a:t>
            </a:r>
          </a:p>
          <a:p>
            <a:pPr fontAlgn="base">
              <a:lnSpc>
                <a:spcPct val="130000"/>
              </a:lnSpc>
            </a:pP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‧ 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높은 기기 및 네트워크 의존도</a:t>
            </a:r>
          </a:p>
          <a:p>
            <a:pPr fontAlgn="base">
              <a:lnSpc>
                <a:spcPct val="130000"/>
              </a:lnSpc>
            </a:pPr>
            <a:r>
              <a:rPr lang="en-US" altLang="ko-KR" sz="2000" kern="0" dirty="0">
                <a:solidFill>
                  <a:srgbClr val="000000"/>
                </a:solidFill>
                <a:latin typeface="+mn-ea"/>
              </a:rPr>
              <a:t>‧ </a:t>
            </a:r>
            <a:r>
              <a:rPr lang="ko-KR" altLang="en-US" sz="2000" kern="0" dirty="0">
                <a:solidFill>
                  <a:srgbClr val="000000"/>
                </a:solidFill>
                <a:latin typeface="+mn-ea"/>
              </a:rPr>
              <a:t>수업 운영 어려움 및 </a:t>
            </a:r>
            <a:r>
              <a:rPr lang="ko-KR" altLang="en-US" sz="2000" kern="0" dirty="0" err="1">
                <a:solidFill>
                  <a:srgbClr val="000000"/>
                </a:solidFill>
                <a:latin typeface="+mn-ea"/>
              </a:rPr>
              <a:t>교수부담</a:t>
            </a:r>
            <a:endParaRPr lang="en-US" altLang="ko-KR" sz="2000" kern="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71801" y="4052798"/>
            <a:ext cx="13081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ko-KR" altLang="en-US" b="1" dirty="0">
                <a:solidFill>
                  <a:schemeClr val="bg1"/>
                </a:solidFill>
              </a:rPr>
              <a:t>단점</a:t>
            </a:r>
          </a:p>
        </p:txBody>
      </p:sp>
    </p:spTree>
    <p:extLst>
      <p:ext uri="{BB962C8B-B14F-4D97-AF65-F5344CB8AC3E}">
        <p14:creationId xmlns:p14="http://schemas.microsoft.com/office/powerpoint/2010/main" val="33877980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 온라인 강의에 대한 이해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53226" y="1168371"/>
            <a:ext cx="574277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개념</a:t>
            </a:r>
            <a:endParaRPr lang="en-US" altLang="ko-KR" sz="2000" b="1" dirty="0">
              <a:solidFill>
                <a:schemeClr val="bg1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교수자와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 학습자가 각자 다른 장소에서 하지만 같은 시간에 실시간 온라인 강의 플랫폼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영상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음성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채팅 기능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에 접속하여 실시간으로 학습활동을 수행해 나가는 온라인 강의 형태</a:t>
            </a:r>
          </a:p>
        </p:txBody>
      </p:sp>
      <p:pic>
        <p:nvPicPr>
          <p:cNvPr id="13" name="Picture 24" descr="C:\Users\jdo3\Desktop\Edited picuture\LA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5" t="1242" r="2890" b="1985"/>
          <a:stretch/>
        </p:blipFill>
        <p:spPr bwMode="auto">
          <a:xfrm>
            <a:off x="1394139" y="3603210"/>
            <a:ext cx="3660947" cy="251557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아래쪽 화살표 1"/>
          <p:cNvSpPr/>
          <p:nvPr/>
        </p:nvSpPr>
        <p:spPr>
          <a:xfrm>
            <a:off x="6790673" y="1246460"/>
            <a:ext cx="221381" cy="4872328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6776235" y="2225241"/>
            <a:ext cx="250256" cy="25025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6776235" y="5625666"/>
            <a:ext cx="250256" cy="25025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7131316" y="5566128"/>
            <a:ext cx="42274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  <a:latin typeface="+mn-ea"/>
              </a:rPr>
              <a:t>코로나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19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상황에서 면대면 수업의 대안</a:t>
            </a:r>
            <a:endParaRPr lang="ko-KR" alt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7131316" y="2165703"/>
            <a:ext cx="41376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  <a:latin typeface="+mn-ea"/>
              </a:rPr>
              <a:t>실시간 온라인 강의 개념 등장 및 확산</a:t>
            </a:r>
            <a:br>
              <a:rPr lang="en-US" altLang="ko-KR" dirty="0">
                <a:solidFill>
                  <a:schemeClr val="bg1"/>
                </a:solidFill>
                <a:latin typeface="+mn-ea"/>
              </a:rPr>
            </a:br>
            <a:r>
              <a:rPr lang="en-US" altLang="ko-KR" dirty="0">
                <a:solidFill>
                  <a:schemeClr val="bg1"/>
                </a:solidFill>
                <a:latin typeface="+mn-ea"/>
              </a:rPr>
              <a:t>(1980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년대 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~ 1990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년 후반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)</a:t>
            </a:r>
            <a:endParaRPr lang="ko-KR" altLang="en-US" dirty="0"/>
          </a:p>
        </p:txBody>
      </p:sp>
      <p:sp>
        <p:nvSpPr>
          <p:cNvPr id="17" name="타원 16"/>
          <p:cNvSpPr/>
          <p:nvPr/>
        </p:nvSpPr>
        <p:spPr>
          <a:xfrm>
            <a:off x="6776235" y="1367991"/>
            <a:ext cx="250256" cy="25025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7131316" y="1308453"/>
            <a:ext cx="49454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  <a:latin typeface="+mn-ea"/>
              </a:rPr>
              <a:t>교육현장에서의 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Closed Circuit Television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활용</a:t>
            </a:r>
            <a:br>
              <a:rPr lang="en-US" altLang="ko-KR" dirty="0">
                <a:solidFill>
                  <a:schemeClr val="bg1"/>
                </a:solidFill>
                <a:latin typeface="+mn-ea"/>
              </a:rPr>
            </a:br>
            <a:r>
              <a:rPr lang="en-US" altLang="ko-KR" dirty="0">
                <a:solidFill>
                  <a:schemeClr val="bg1"/>
                </a:solidFill>
                <a:latin typeface="+mn-ea"/>
              </a:rPr>
              <a:t>(1940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년대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)</a:t>
            </a:r>
            <a:endParaRPr lang="ko-KR" altLang="en-US" dirty="0"/>
          </a:p>
        </p:txBody>
      </p:sp>
      <p:sp>
        <p:nvSpPr>
          <p:cNvPr id="19" name="타원 18"/>
          <p:cNvSpPr/>
          <p:nvPr/>
        </p:nvSpPr>
        <p:spPr>
          <a:xfrm>
            <a:off x="6776235" y="3128860"/>
            <a:ext cx="250256" cy="25025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7131316" y="3069322"/>
            <a:ext cx="498405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  <a:latin typeface="+mn-ea"/>
              </a:rPr>
              <a:t>고비용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대역폭 제한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불충분한 기능의 플랫폼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br>
              <a:rPr lang="en-US" altLang="ko-KR" dirty="0">
                <a:solidFill>
                  <a:schemeClr val="bg1"/>
                </a:solidFill>
                <a:latin typeface="+mn-ea"/>
              </a:rPr>
            </a:b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수업운영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이슈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등의 제한으로 관심 감소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br>
              <a:rPr lang="en-US" altLang="ko-KR" dirty="0">
                <a:solidFill>
                  <a:schemeClr val="bg1"/>
                </a:solidFill>
                <a:latin typeface="+mn-ea"/>
              </a:rPr>
            </a:b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비실시간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온라인 강의이 온라인 강의 대표</a:t>
            </a:r>
            <a:endParaRPr lang="ko-KR" altLang="en-US" dirty="0"/>
          </a:p>
        </p:txBody>
      </p:sp>
      <p:sp>
        <p:nvSpPr>
          <p:cNvPr id="21" name="타원 20"/>
          <p:cNvSpPr/>
          <p:nvPr/>
        </p:nvSpPr>
        <p:spPr>
          <a:xfrm>
            <a:off x="6776235" y="4471017"/>
            <a:ext cx="250256" cy="25025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7131316" y="4411479"/>
            <a:ext cx="501451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비실시간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온라인 강의 한계점 확인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</a:t>
            </a:r>
          </a:p>
          <a:p>
            <a:r>
              <a:rPr lang="ko-KR" altLang="en-US" dirty="0">
                <a:solidFill>
                  <a:schemeClr val="bg1"/>
                </a:solidFill>
                <a:latin typeface="+mn-ea"/>
              </a:rPr>
              <a:t>기술 발달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플랫폼 기능 개선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인터넷 속도 증가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r>
              <a:rPr lang="ko-KR" altLang="en-US" dirty="0">
                <a:solidFill>
                  <a:schemeClr val="bg1"/>
                </a:solidFill>
                <a:latin typeface="+mn-ea"/>
              </a:rPr>
              <a:t>등으로 실시간 온라인 강의 관심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재증가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09557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 온라인 강의에 대한 이해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2583660" y="1626027"/>
            <a:ext cx="702468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i="1" dirty="0">
                <a:solidFill>
                  <a:schemeClr val="bg1"/>
                </a:solidFill>
                <a:latin typeface="+mn-ea"/>
              </a:rPr>
              <a:t>실시간 온라인 강의에서 면대면 강의와 </a:t>
            </a:r>
            <a:br>
              <a:rPr lang="en-US" altLang="ko-KR" sz="2400" b="1" i="1" dirty="0">
                <a:solidFill>
                  <a:schemeClr val="bg1"/>
                </a:solidFill>
                <a:latin typeface="+mn-ea"/>
              </a:rPr>
            </a:br>
            <a:r>
              <a:rPr lang="ko-KR" altLang="en-US" sz="2400" b="1" i="1" dirty="0">
                <a:solidFill>
                  <a:schemeClr val="bg1"/>
                </a:solidFill>
                <a:latin typeface="+mn-ea"/>
              </a:rPr>
              <a:t>동일한 수준의 학습경험을 어떻게 제공할 것인가</a:t>
            </a:r>
            <a:r>
              <a:rPr lang="en-US" altLang="ko-KR" sz="2400" b="1" i="1" dirty="0">
                <a:solidFill>
                  <a:schemeClr val="bg1"/>
                </a:solidFill>
                <a:latin typeface="+mn-ea"/>
              </a:rPr>
              <a:t>?</a:t>
            </a:r>
            <a:endParaRPr lang="ko-KR" altLang="en-US" sz="2400" b="1" i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2712055" y="3392488"/>
            <a:ext cx="2239032" cy="2239032"/>
          </a:xfrm>
          <a:prstGeom prst="ellipse">
            <a:avLst/>
          </a:prstGeom>
          <a:gradFill rotWithShape="1">
            <a:gsLst>
              <a:gs pos="0">
                <a:srgbClr val="FFC000">
                  <a:satMod val="103000"/>
                  <a:lumMod val="102000"/>
                  <a:tint val="94000"/>
                </a:srgbClr>
              </a:gs>
              <a:gs pos="50000">
                <a:srgbClr val="FFC000">
                  <a:satMod val="110000"/>
                  <a:lumMod val="100000"/>
                  <a:shade val="100000"/>
                </a:srgbClr>
              </a:gs>
              <a:gs pos="100000">
                <a:srgbClr val="FFC000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lIns="0" rIns="0" rtlCol="0" anchor="ctr"/>
          <a:lstStyle/>
          <a:p>
            <a:pPr lvl="0" algn="ctr" defTabSz="914400">
              <a:defRPr/>
            </a:pPr>
            <a:r>
              <a:rPr lang="ko-KR" altLang="en-US" sz="2400" b="1" kern="0" dirty="0">
                <a:solidFill>
                  <a:sysClr val="windowText" lastClr="000000"/>
                </a:solidFill>
                <a:latin typeface="+mn-ea"/>
              </a:rPr>
              <a:t>플랫폼 </a:t>
            </a:r>
            <a:endParaRPr lang="en-US" altLang="ko-KR" sz="2400" b="1" kern="0" dirty="0">
              <a:solidFill>
                <a:sysClr val="windowText" lastClr="000000"/>
              </a:solidFill>
              <a:latin typeface="+mn-ea"/>
            </a:endParaRPr>
          </a:p>
          <a:p>
            <a:pPr lvl="0" algn="ctr" defTabSz="914400">
              <a:defRPr/>
            </a:pPr>
            <a:r>
              <a:rPr lang="ko-KR" altLang="en-US" sz="2400" b="1" kern="0" dirty="0">
                <a:solidFill>
                  <a:sysClr val="windowText" lastClr="000000"/>
                </a:solidFill>
                <a:latin typeface="+mn-ea"/>
              </a:rPr>
              <a:t>기능에 대한 이해</a:t>
            </a:r>
            <a:endParaRPr lang="en-US" altLang="ko-KR" sz="3200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7301331" y="3392488"/>
            <a:ext cx="2239032" cy="2239032"/>
          </a:xfrm>
          <a:prstGeom prst="ellipse">
            <a:avLst/>
          </a:prstGeom>
          <a:gradFill rotWithShape="1">
            <a:gsLst>
              <a:gs pos="0">
                <a:srgbClr val="70AD47">
                  <a:satMod val="103000"/>
                  <a:lumMod val="102000"/>
                  <a:tint val="94000"/>
                </a:srgbClr>
              </a:gs>
              <a:gs pos="50000">
                <a:srgbClr val="70AD47">
                  <a:satMod val="110000"/>
                  <a:lumMod val="100000"/>
                  <a:shade val="100000"/>
                </a:srgbClr>
              </a:gs>
              <a:gs pos="100000">
                <a:srgbClr val="70AD47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온라인</a:t>
            </a:r>
            <a:endParaRPr kumimoji="0" lang="en-US" altLang="ko-KR" sz="2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실재감에 대한 이해</a:t>
            </a:r>
            <a:endParaRPr kumimoji="0" lang="en-US" altLang="ko-KR" sz="2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64766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 온라인 강의에 대한 이해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78265" y="917848"/>
            <a:ext cx="75713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 온라인 강의 플랫폼이 기본적으로 가지는 기능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6378251" y="1634328"/>
            <a:ext cx="5437973" cy="324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Voice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over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IP (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VoIP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)</a:t>
            </a:r>
          </a:p>
          <a:p>
            <a:pPr marL="182563" indent="-182563"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Participation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meters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  <a:p>
            <a:pPr marL="182563" indent="-182563"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Viewable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class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lists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  <a:p>
            <a:pPr marL="182563" indent="-182563"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Multi-platform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  <a:p>
            <a:pPr marL="182563" indent="-182563"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Multimedia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courseware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with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third-party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authoring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support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  <a:p>
            <a:pPr marL="182563" indent="-182563"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Classes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can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be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recorded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edited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and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stored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for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later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playback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instantly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creating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self-paced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content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for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student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review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or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for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instructor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training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. 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940278" y="1634328"/>
            <a:ext cx="5437973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Two-way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audio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and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video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conferencing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  <a:p>
            <a:pPr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Application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sharing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  <a:p>
            <a:pPr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Interactive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whiteboards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  <a:p>
            <a:pPr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Synchronized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Web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browsing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  <a:p>
            <a:pPr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PowerPoint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slide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facility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  <a:p>
            <a:pPr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Instructor-led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floor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control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  <a:p>
            <a:pPr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Electronic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hand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raising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feedback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and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Q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&amp;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As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  <a:p>
            <a:pPr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Group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text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chat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  <a:p>
            <a:pPr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View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student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screens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  <a:p>
            <a:pPr>
              <a:spcAft>
                <a:spcPts val="600"/>
              </a:spcAft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•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Breakout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groups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045944" y="5693419"/>
            <a:ext cx="1046587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50" dirty="0">
                <a:solidFill>
                  <a:srgbClr val="222222"/>
                </a:solidFill>
                <a:latin typeface="+mn-ea"/>
              </a:rPr>
              <a:t>출처</a:t>
            </a:r>
            <a:r>
              <a:rPr lang="en-US" altLang="ko-KR" sz="1050" dirty="0">
                <a:solidFill>
                  <a:srgbClr val="222222"/>
                </a:solidFill>
                <a:latin typeface="+mn-ea"/>
              </a:rPr>
              <a:t>: Redmond, J. A., Parkinson, A., </a:t>
            </a:r>
            <a:r>
              <a:rPr lang="en-US" altLang="ko-KR" sz="1050" dirty="0" err="1">
                <a:solidFill>
                  <a:srgbClr val="222222"/>
                </a:solidFill>
                <a:latin typeface="+mn-ea"/>
              </a:rPr>
              <a:t>Mullally</a:t>
            </a:r>
            <a:r>
              <a:rPr lang="en-US" altLang="ko-KR" sz="1050" dirty="0">
                <a:solidFill>
                  <a:srgbClr val="222222"/>
                </a:solidFill>
                <a:latin typeface="+mn-ea"/>
              </a:rPr>
              <a:t>, A., &amp; Dolan, D. (2007). Synchronous e-Learning: Three Perspectives. In </a:t>
            </a:r>
            <a:r>
              <a:rPr lang="en-US" altLang="ko-KR" sz="1050" i="1" dirty="0">
                <a:solidFill>
                  <a:srgbClr val="222222"/>
                </a:solidFill>
                <a:latin typeface="+mn-ea"/>
              </a:rPr>
              <a:t>Innovations in E-learning, Instruction Technology, Assessment, and Engineering Education</a:t>
            </a:r>
            <a:r>
              <a:rPr lang="en-US" altLang="ko-KR" sz="1050" dirty="0">
                <a:solidFill>
                  <a:srgbClr val="222222"/>
                </a:solidFill>
                <a:latin typeface="+mn-ea"/>
              </a:rPr>
              <a:t> (pp. 175-180). Springer, Dordrecht.</a:t>
            </a:r>
            <a:endParaRPr lang="ko-KR" altLang="en-US" sz="105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288480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 온라인 강의에 대한 이해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821" y="997141"/>
            <a:ext cx="4941888" cy="5046875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315821" y="5957389"/>
            <a:ext cx="510698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50" dirty="0">
                <a:solidFill>
                  <a:schemeClr val="bg1"/>
                </a:solidFill>
                <a:latin typeface="+mj-ea"/>
                <a:ea typeface="+mj-ea"/>
              </a:rPr>
              <a:t>이미지 출처</a:t>
            </a:r>
            <a:r>
              <a:rPr lang="en-US" altLang="ko-KR" sz="1050" dirty="0">
                <a:solidFill>
                  <a:schemeClr val="bg1"/>
                </a:solidFill>
                <a:latin typeface="+mj-ea"/>
                <a:ea typeface="+mj-ea"/>
              </a:rPr>
              <a:t>: https://www.fredonia.edu/academics/online-learning/remote-teaching-inquiry-model</a:t>
            </a:r>
            <a:endParaRPr lang="ko-KR" altLang="en-US" sz="105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499811" y="1041400"/>
            <a:ext cx="6488989" cy="5363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  <a:spcAft>
                <a:spcPts val="300"/>
              </a:spcAft>
              <a:buClr>
                <a:schemeClr val="tx2"/>
              </a:buClr>
            </a:pP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실재감</a:t>
            </a: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</a:rPr>
              <a:t>: </a:t>
            </a: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</a:rPr>
              <a:t>학습자가 학습하는 과정에서 스스로가 </a:t>
            </a:r>
            <a:br>
              <a:rPr lang="en-US" altLang="ko-KR" sz="2000" dirty="0">
                <a:solidFill>
                  <a:schemeClr val="bg1"/>
                </a:solidFill>
                <a:latin typeface="+mj-ea"/>
                <a:ea typeface="+mj-ea"/>
              </a:rPr>
            </a:b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</a:rPr>
              <a:t>          </a:t>
            </a: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</a:rPr>
              <a:t>실제로 존재한다고 느끼는 것</a:t>
            </a:r>
            <a:endParaRPr lang="en-US" altLang="ko-KR" sz="2000" dirty="0">
              <a:solidFill>
                <a:schemeClr val="bg1"/>
              </a:solidFill>
              <a:latin typeface="+mj-ea"/>
              <a:ea typeface="+mj-ea"/>
            </a:endParaRPr>
          </a:p>
          <a:p>
            <a:pPr marL="342900" indent="-342900">
              <a:lnSpc>
                <a:spcPct val="150000"/>
              </a:lnSpc>
              <a:spcAft>
                <a:spcPts val="300"/>
              </a:spcAft>
              <a:buFont typeface="Wingdings 3" panose="05040102010807070707" pitchFamily="18" charset="2"/>
              <a:buChar char="Æ"/>
            </a:pP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성공적인 온라인 강의의 핵심</a:t>
            </a: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(</a:t>
            </a:r>
            <a:r>
              <a:rPr lang="en-US" altLang="ko-KR" sz="2000" dirty="0" err="1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Palloff</a:t>
            </a: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, Pratt, 2011)</a:t>
            </a:r>
          </a:p>
          <a:p>
            <a:pPr marL="342900" indent="-342900" latinLnBrk="0">
              <a:lnSpc>
                <a:spcPct val="150000"/>
              </a:lnSpc>
              <a:spcAft>
                <a:spcPts val="300"/>
              </a:spcAft>
              <a:buFont typeface="Wingdings 3" panose="05040102010807070707" pitchFamily="18" charset="2"/>
              <a:buChar char="Æ"/>
            </a:pP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온라인 강의 만족도</a:t>
            </a: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지속성</a:t>
            </a: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효과성에 필수적 요소</a:t>
            </a:r>
            <a:b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</a:b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(Anderson</a:t>
            </a: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 </a:t>
            </a: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&amp;</a:t>
            </a: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 </a:t>
            </a: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Garrison, 1995; Garrison, Anderson, </a:t>
            </a:r>
            <a:b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</a:b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&amp; Archer, 2001)</a:t>
            </a:r>
          </a:p>
          <a:p>
            <a:pPr marL="342900" indent="-342900" latinLnBrk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교수 실재감</a:t>
            </a: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: </a:t>
            </a:r>
            <a:r>
              <a:rPr lang="ko-KR" altLang="en-US" sz="2000" dirty="0" err="1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학습촉진을</a:t>
            </a: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 위한 교수</a:t>
            </a: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-</a:t>
            </a: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학습 과정 설계 및 조직화에 대한 인식</a:t>
            </a:r>
            <a:endParaRPr lang="en-US" altLang="ko-KR" sz="2000" dirty="0">
              <a:solidFill>
                <a:schemeClr val="bg1"/>
              </a:solidFill>
              <a:latin typeface="+mj-ea"/>
              <a:ea typeface="+mj-ea"/>
              <a:sym typeface="Wingdings 3" panose="05040102010807070707" pitchFamily="18" charset="2"/>
            </a:endParaRPr>
          </a:p>
          <a:p>
            <a:pPr marL="342900" indent="-342900" latinLnBrk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인지적 실재감</a:t>
            </a: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: </a:t>
            </a: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학습자들이 성찰과 담화를 통해 의미를 구성하고 이를 확인하는 정도</a:t>
            </a:r>
            <a:endParaRPr lang="en-US" altLang="ko-KR" sz="2000" dirty="0">
              <a:solidFill>
                <a:schemeClr val="bg1"/>
              </a:solidFill>
              <a:latin typeface="+mj-ea"/>
              <a:ea typeface="+mj-ea"/>
              <a:sym typeface="Wingdings 3" panose="05040102010807070707" pitchFamily="18" charset="2"/>
            </a:endParaRPr>
          </a:p>
          <a:p>
            <a:pPr marL="342900" indent="-342900" latinLnBrk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사회적 실재감</a:t>
            </a:r>
            <a:r>
              <a:rPr lang="en-US" altLang="ko-KR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: </a:t>
            </a:r>
            <a:r>
              <a:rPr lang="ko-KR" altLang="en-US" sz="2000" dirty="0">
                <a:solidFill>
                  <a:schemeClr val="bg1"/>
                </a:solidFill>
                <a:latin typeface="+mj-ea"/>
                <a:ea typeface="+mj-ea"/>
                <a:sym typeface="Wingdings 3" panose="05040102010807070707" pitchFamily="18" charset="2"/>
              </a:rPr>
              <a:t>타인과의 상호작용에 대한 인식</a:t>
            </a:r>
            <a:endParaRPr lang="en-US" altLang="ko-KR" sz="2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0126173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 온라인 강의에 대한 이해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282" y="772731"/>
            <a:ext cx="4356900" cy="5442331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216" y="1848778"/>
            <a:ext cx="7148512" cy="241552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4690216" y="5594485"/>
            <a:ext cx="6096000" cy="3059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32740" marR="0" indent="-166370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kern="0" dirty="0">
                <a:solidFill>
                  <a:schemeClr val="bg1"/>
                </a:solidFill>
                <a:uFill>
                  <a:solidFill>
                    <a:srgbClr val="800080"/>
                  </a:solidFill>
                </a:uFill>
                <a:latin typeface="+mn-ea"/>
              </a:rPr>
              <a:t>출처</a:t>
            </a:r>
            <a:r>
              <a:rPr lang="en-US" altLang="ko-KR" sz="1200" kern="0" dirty="0">
                <a:solidFill>
                  <a:schemeClr val="bg1"/>
                </a:solidFill>
                <a:uFill>
                  <a:solidFill>
                    <a:srgbClr val="800080"/>
                  </a:solidFill>
                </a:uFill>
                <a:latin typeface="+mn-ea"/>
              </a:rPr>
              <a:t>: https://www.purdue.edu/innovativelearning/supporting-instruction/portal/</a:t>
            </a:r>
            <a:endParaRPr lang="en-US" altLang="ko-KR" sz="1200" kern="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174139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직사각형 81"/>
          <p:cNvSpPr/>
          <p:nvPr/>
        </p:nvSpPr>
        <p:spPr>
          <a:xfrm>
            <a:off x="2727490" y="228600"/>
            <a:ext cx="6737022" cy="73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강의를 위한 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Zoom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설정</a:t>
            </a: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9C627EDA-BE8E-4D27-B4C4-6ABD7AC498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2"/>
          <a:stretch/>
        </p:blipFill>
        <p:spPr>
          <a:xfrm>
            <a:off x="836069" y="1193843"/>
            <a:ext cx="6648813" cy="4933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1892F7C8-E8AE-4013-84A5-B5F641262A4D}"/>
              </a:ext>
            </a:extLst>
          </p:cNvPr>
          <p:cNvSpPr/>
          <p:nvPr/>
        </p:nvSpPr>
        <p:spPr>
          <a:xfrm>
            <a:off x="2678349" y="2289243"/>
            <a:ext cx="4312596" cy="570689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CAEC335C-666A-456B-9E24-6473BF2C79F1}"/>
              </a:ext>
            </a:extLst>
          </p:cNvPr>
          <p:cNvSpPr/>
          <p:nvPr/>
        </p:nvSpPr>
        <p:spPr>
          <a:xfrm>
            <a:off x="2678349" y="3682957"/>
            <a:ext cx="4312596" cy="921468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5ED2BB38-02FD-409C-A63C-46179BA373E7}"/>
              </a:ext>
            </a:extLst>
          </p:cNvPr>
          <p:cNvSpPr/>
          <p:nvPr/>
        </p:nvSpPr>
        <p:spPr>
          <a:xfrm>
            <a:off x="2678349" y="5278877"/>
            <a:ext cx="4312596" cy="485562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9A9C892-1981-4A62-9F9C-7E45CBDAF7D3}"/>
              </a:ext>
            </a:extLst>
          </p:cNvPr>
          <p:cNvSpPr/>
          <p:nvPr/>
        </p:nvSpPr>
        <p:spPr>
          <a:xfrm>
            <a:off x="7687839" y="2177299"/>
            <a:ext cx="38880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Off: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학습자들 수업 외 활동 방지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On: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교수자에게 개인적 질문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FABD9CF0-81B1-4A6E-A72D-72E105184F9C}"/>
              </a:ext>
            </a:extLst>
          </p:cNvPr>
          <p:cNvSpPr/>
          <p:nvPr/>
        </p:nvSpPr>
        <p:spPr>
          <a:xfrm>
            <a:off x="7762418" y="3561737"/>
            <a:ext cx="3651624" cy="1163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Off: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수업방해 사운드 방지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On: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수업분위기 조성</a:t>
            </a:r>
            <a:b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(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지각 및 이탈 방지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57CDC9F-634E-48B6-B7B4-06F62750A694}"/>
              </a:ext>
            </a:extLst>
          </p:cNvPr>
          <p:cNvSpPr/>
          <p:nvPr/>
        </p:nvSpPr>
        <p:spPr>
          <a:xfrm>
            <a:off x="7762418" y="5124370"/>
            <a:ext cx="3651624" cy="794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채팅의 가장 중요한 기능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</a:t>
            </a:r>
            <a:b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</a:b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자료 공유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C9DEC77C-38DF-46CF-A887-F8C57E088F1D}"/>
              </a:ext>
            </a:extLst>
          </p:cNvPr>
          <p:cNvSpPr/>
          <p:nvPr/>
        </p:nvSpPr>
        <p:spPr>
          <a:xfrm>
            <a:off x="7687839" y="1193843"/>
            <a:ext cx="3888076" cy="425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 중 방해받지 않고 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질문받기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7430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207" y="1247526"/>
            <a:ext cx="7441080" cy="5024621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727490" y="228600"/>
            <a:ext cx="67370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강의를 위한 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Zoom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설정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업데이트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</a:p>
        </p:txBody>
      </p:sp>
      <p:sp>
        <p:nvSpPr>
          <p:cNvPr id="6" name="사각형: 둥근 모서리 12">
            <a:extLst>
              <a:ext uri="{FF2B5EF4-FFF2-40B4-BE49-F238E27FC236}">
                <a16:creationId xmlns:a16="http://schemas.microsoft.com/office/drawing/2014/main" id="{C593D07E-A0B0-4EE7-87A7-1706B73ED6D9}"/>
              </a:ext>
            </a:extLst>
          </p:cNvPr>
          <p:cNvSpPr/>
          <p:nvPr/>
        </p:nvSpPr>
        <p:spPr>
          <a:xfrm>
            <a:off x="3185426" y="1902826"/>
            <a:ext cx="4666803" cy="579118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4B29B49-168B-4B5C-97CB-A5D0ED98963F}"/>
              </a:ext>
            </a:extLst>
          </p:cNvPr>
          <p:cNvSpPr/>
          <p:nvPr/>
        </p:nvSpPr>
        <p:spPr>
          <a:xfrm>
            <a:off x="8343990" y="1902826"/>
            <a:ext cx="3651624" cy="425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학습자 관리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사각형: 둥근 모서리 12">
            <a:extLst>
              <a:ext uri="{FF2B5EF4-FFF2-40B4-BE49-F238E27FC236}">
                <a16:creationId xmlns:a16="http://schemas.microsoft.com/office/drawing/2014/main" id="{C593D07E-A0B0-4EE7-87A7-1706B73ED6D9}"/>
              </a:ext>
            </a:extLst>
          </p:cNvPr>
          <p:cNvSpPr/>
          <p:nvPr/>
        </p:nvSpPr>
        <p:spPr>
          <a:xfrm>
            <a:off x="3076568" y="5481991"/>
            <a:ext cx="5153032" cy="790155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17513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직사각형 81"/>
          <p:cNvSpPr/>
          <p:nvPr/>
        </p:nvSpPr>
        <p:spPr>
          <a:xfrm>
            <a:off x="2727490" y="228600"/>
            <a:ext cx="6737022" cy="73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강의를 위한 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Zoom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설정</a:t>
            </a: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5" name="그림 4" descr="스크린샷이(가) 표시된 사진&#10;&#10;자동 생성된 설명">
            <a:extLst>
              <a:ext uri="{FF2B5EF4-FFF2-40B4-BE49-F238E27FC236}">
                <a16:creationId xmlns:a16="http://schemas.microsoft.com/office/drawing/2014/main" id="{544E723B-FAFF-4A05-9718-2E7709160F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" r="3603" b="15265"/>
          <a:stretch/>
        </p:blipFill>
        <p:spPr>
          <a:xfrm>
            <a:off x="784699" y="1421000"/>
            <a:ext cx="6556443" cy="469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C4CD35C-705C-4334-9534-335FB3FA9033}"/>
              </a:ext>
            </a:extLst>
          </p:cNvPr>
          <p:cNvSpPr/>
          <p:nvPr/>
        </p:nvSpPr>
        <p:spPr>
          <a:xfrm>
            <a:off x="2756173" y="1549941"/>
            <a:ext cx="4461752" cy="627358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232B05E-538B-4209-9A52-2085D34C5C04}"/>
              </a:ext>
            </a:extLst>
          </p:cNvPr>
          <p:cNvSpPr/>
          <p:nvPr/>
        </p:nvSpPr>
        <p:spPr>
          <a:xfrm>
            <a:off x="7610015" y="1421000"/>
            <a:ext cx="40304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수업 전 그룹활동 할 공간이 필요한 학습자 지정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또는 조교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6BDFA48-0D6F-4082-88AD-859E76914C83}"/>
              </a:ext>
            </a:extLst>
          </p:cNvPr>
          <p:cNvSpPr/>
          <p:nvPr/>
        </p:nvSpPr>
        <p:spPr>
          <a:xfrm>
            <a:off x="7638700" y="2274846"/>
            <a:ext cx="3651624" cy="794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모든 기능을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다 활용할 필요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는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없습니다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75D67E6A-D781-4BFB-92CC-E2183E1BBE31}"/>
              </a:ext>
            </a:extLst>
          </p:cNvPr>
          <p:cNvSpPr/>
          <p:nvPr/>
        </p:nvSpPr>
        <p:spPr>
          <a:xfrm>
            <a:off x="2756173" y="3205340"/>
            <a:ext cx="4461752" cy="627358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344BFFF-F682-45A5-AAC7-BC6F385092F7}"/>
              </a:ext>
            </a:extLst>
          </p:cNvPr>
          <p:cNvSpPr/>
          <p:nvPr/>
        </p:nvSpPr>
        <p:spPr>
          <a:xfrm>
            <a:off x="7610015" y="3306396"/>
            <a:ext cx="3651624" cy="425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추천기능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강의진행시 안정감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84004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직사각형 81"/>
          <p:cNvSpPr/>
          <p:nvPr/>
        </p:nvSpPr>
        <p:spPr>
          <a:xfrm>
            <a:off x="2727490" y="228600"/>
            <a:ext cx="67370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강의를 위한 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Zoom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설정</a:t>
            </a: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4" name="그림 3" descr="스크린샷이(가) 표시된 사진&#10;&#10;자동 생성된 설명">
            <a:extLst>
              <a:ext uri="{FF2B5EF4-FFF2-40B4-BE49-F238E27FC236}">
                <a16:creationId xmlns:a16="http://schemas.microsoft.com/office/drawing/2014/main" id="{E87E6867-F9CC-400F-90AC-6543372903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07"/>
          <a:stretch/>
        </p:blipFill>
        <p:spPr>
          <a:xfrm>
            <a:off x="872993" y="1345928"/>
            <a:ext cx="6532998" cy="4730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641262F-F56D-418E-916F-B8506D8D7F0E}"/>
              </a:ext>
            </a:extLst>
          </p:cNvPr>
          <p:cNvSpPr/>
          <p:nvPr/>
        </p:nvSpPr>
        <p:spPr>
          <a:xfrm>
            <a:off x="2808053" y="2472006"/>
            <a:ext cx="4461752" cy="349015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3901B8D-241C-44E2-BB51-BAC953783EE6}"/>
              </a:ext>
            </a:extLst>
          </p:cNvPr>
          <p:cNvSpPr/>
          <p:nvPr/>
        </p:nvSpPr>
        <p:spPr>
          <a:xfrm>
            <a:off x="7638700" y="1221336"/>
            <a:ext cx="3651624" cy="794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모든 기능을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다 활용할 필요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는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없습니다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53C9A0A6-9D17-49DD-A1B2-E1B8D3FEC1FB}"/>
              </a:ext>
            </a:extLst>
          </p:cNvPr>
          <p:cNvSpPr/>
          <p:nvPr/>
        </p:nvSpPr>
        <p:spPr>
          <a:xfrm>
            <a:off x="2808053" y="3598084"/>
            <a:ext cx="4461752" cy="688571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238BF16-89AD-499E-9F2A-79070B819BB5}"/>
              </a:ext>
            </a:extLst>
          </p:cNvPr>
          <p:cNvSpPr/>
          <p:nvPr/>
        </p:nvSpPr>
        <p:spPr>
          <a:xfrm>
            <a:off x="7667383" y="2249225"/>
            <a:ext cx="3651624" cy="794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화이트보드는 익숙해지면 효율적인 수업도구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84B29B49-168B-4B5C-97CB-A5D0ED98963F}"/>
              </a:ext>
            </a:extLst>
          </p:cNvPr>
          <p:cNvSpPr/>
          <p:nvPr/>
        </p:nvSpPr>
        <p:spPr>
          <a:xfrm>
            <a:off x="7716022" y="3492079"/>
            <a:ext cx="3651624" cy="794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추천기능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학습자 반응 체크 및 수업참여 여부 점검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C593D07E-A0B0-4EE7-87A7-1706B73ED6D9}"/>
              </a:ext>
            </a:extLst>
          </p:cNvPr>
          <p:cNvSpPr/>
          <p:nvPr/>
        </p:nvSpPr>
        <p:spPr>
          <a:xfrm>
            <a:off x="2808053" y="5220789"/>
            <a:ext cx="4461752" cy="688571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8D24FBE6-CEE5-4DDB-BE01-F67680AF179D}"/>
              </a:ext>
            </a:extLst>
          </p:cNvPr>
          <p:cNvSpPr/>
          <p:nvPr/>
        </p:nvSpPr>
        <p:spPr>
          <a:xfrm>
            <a:off x="7716022" y="5114784"/>
            <a:ext cx="3651624" cy="794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이름 양식 지정 통해 수업관리 전략으로 활용 가능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24710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직사각형 81"/>
          <p:cNvSpPr/>
          <p:nvPr/>
        </p:nvSpPr>
        <p:spPr>
          <a:xfrm>
            <a:off x="2727490" y="228600"/>
            <a:ext cx="67370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강의를 위한 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Zoom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설정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업데이트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15" y="1059597"/>
            <a:ext cx="7427927" cy="5294907"/>
          </a:xfrm>
          <a:prstGeom prst="rect">
            <a:avLst/>
          </a:prstGeom>
        </p:spPr>
      </p:pic>
      <p:sp>
        <p:nvSpPr>
          <p:cNvPr id="15" name="사각형: 둥근 모서리 12">
            <a:extLst>
              <a:ext uri="{FF2B5EF4-FFF2-40B4-BE49-F238E27FC236}">
                <a16:creationId xmlns:a16="http://schemas.microsoft.com/office/drawing/2014/main" id="{C593D07E-A0B0-4EE7-87A7-1706B73ED6D9}"/>
              </a:ext>
            </a:extLst>
          </p:cNvPr>
          <p:cNvSpPr/>
          <p:nvPr/>
        </p:nvSpPr>
        <p:spPr>
          <a:xfrm>
            <a:off x="3011252" y="2825932"/>
            <a:ext cx="5232861" cy="904239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6" name="사각형: 둥근 모서리 12">
            <a:extLst>
              <a:ext uri="{FF2B5EF4-FFF2-40B4-BE49-F238E27FC236}">
                <a16:creationId xmlns:a16="http://schemas.microsoft.com/office/drawing/2014/main" id="{C593D07E-A0B0-4EE7-87A7-1706B73ED6D9}"/>
              </a:ext>
            </a:extLst>
          </p:cNvPr>
          <p:cNvSpPr/>
          <p:nvPr/>
        </p:nvSpPr>
        <p:spPr>
          <a:xfrm>
            <a:off x="3011252" y="5481992"/>
            <a:ext cx="5232861" cy="761849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4B29B49-168B-4B5C-97CB-A5D0ED98963F}"/>
              </a:ext>
            </a:extLst>
          </p:cNvPr>
          <p:cNvSpPr/>
          <p:nvPr/>
        </p:nvSpPr>
        <p:spPr>
          <a:xfrm>
            <a:off x="8482738" y="2825932"/>
            <a:ext cx="3651624" cy="425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의견 표출 다양화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D24FBE6-CEE5-4DDB-BE01-F67680AF179D}"/>
              </a:ext>
            </a:extLst>
          </p:cNvPr>
          <p:cNvSpPr/>
          <p:nvPr/>
        </p:nvSpPr>
        <p:spPr>
          <a:xfrm>
            <a:off x="8544202" y="5481992"/>
            <a:ext cx="32512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학습자 통제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41512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직사각형 81"/>
          <p:cNvSpPr/>
          <p:nvPr/>
        </p:nvSpPr>
        <p:spPr>
          <a:xfrm>
            <a:off x="1530287" y="228600"/>
            <a:ext cx="9131428" cy="73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 중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학습자의 입력활동의 촉진 및 통제</a:t>
            </a: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6569A54-A343-4E01-88F4-3CB1DECC4A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4038" t="3891" r="267" b="2133"/>
          <a:stretch/>
        </p:blipFill>
        <p:spPr>
          <a:xfrm>
            <a:off x="1159932" y="1083734"/>
            <a:ext cx="2133600" cy="51737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42643A3E-ED20-4331-BB40-55AD513CEC3C}"/>
              </a:ext>
            </a:extLst>
          </p:cNvPr>
          <p:cNvSpPr/>
          <p:nvPr/>
        </p:nvSpPr>
        <p:spPr>
          <a:xfrm>
            <a:off x="1176866" y="2943488"/>
            <a:ext cx="2057401" cy="414367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D7D93FF1-74D6-4C9F-B7EB-E1A1C1D5D7EA}"/>
              </a:ext>
            </a:extLst>
          </p:cNvPr>
          <p:cNvSpPr/>
          <p:nvPr/>
        </p:nvSpPr>
        <p:spPr>
          <a:xfrm>
            <a:off x="1176866" y="3736310"/>
            <a:ext cx="2057401" cy="1964171"/>
          </a:xfrm>
          <a:prstGeom prst="roundRect">
            <a:avLst>
              <a:gd name="adj" fmla="val 9339"/>
            </a:avLst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E307E78E-68C8-4C31-8AF2-572878779D09}"/>
              </a:ext>
            </a:extLst>
          </p:cNvPr>
          <p:cNvSpPr/>
          <p:nvPr/>
        </p:nvSpPr>
        <p:spPr>
          <a:xfrm>
            <a:off x="3699498" y="1641315"/>
            <a:ext cx="73325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입력 촉진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이해수준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수업속도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동의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질문 등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학습자들이 수업에 함께 하고 있는지 점검 가능</a:t>
            </a:r>
            <a:b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학습자 참여 진단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48031BE-0C4B-43A2-905C-356A944DE0A3}"/>
              </a:ext>
            </a:extLst>
          </p:cNvPr>
          <p:cNvSpPr/>
          <p:nvPr/>
        </p:nvSpPr>
        <p:spPr>
          <a:xfrm>
            <a:off x="3699498" y="3797613"/>
            <a:ext cx="7332569" cy="1163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입력 통제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채팅은 질문 및 자료 공유용으로 활용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비공개채팅 기능 잠금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E3636802-CA1A-4174-AAAA-266EAC015494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30" b="5304"/>
          <a:stretch/>
        </p:blipFill>
        <p:spPr bwMode="auto">
          <a:xfrm>
            <a:off x="8741923" y="3677055"/>
            <a:ext cx="2904882" cy="24273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833157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504" y="1175712"/>
            <a:ext cx="7002381" cy="5131236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2727490" y="228600"/>
            <a:ext cx="67370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강의를 위한 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Zoom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설정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업데이트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</a:p>
        </p:txBody>
      </p:sp>
      <p:sp>
        <p:nvSpPr>
          <p:cNvPr id="19" name="사각형: 둥근 모서리 12">
            <a:extLst>
              <a:ext uri="{FF2B5EF4-FFF2-40B4-BE49-F238E27FC236}">
                <a16:creationId xmlns:a16="http://schemas.microsoft.com/office/drawing/2014/main" id="{C593D07E-A0B0-4EE7-87A7-1706B73ED6D9}"/>
              </a:ext>
            </a:extLst>
          </p:cNvPr>
          <p:cNvSpPr/>
          <p:nvPr/>
        </p:nvSpPr>
        <p:spPr>
          <a:xfrm>
            <a:off x="3511134" y="4892768"/>
            <a:ext cx="4283037" cy="1290317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4B29B49-168B-4B5C-97CB-A5D0ED98963F}"/>
              </a:ext>
            </a:extLst>
          </p:cNvPr>
          <p:cNvSpPr/>
          <p:nvPr/>
        </p:nvSpPr>
        <p:spPr>
          <a:xfrm>
            <a:off x="8314962" y="4840496"/>
            <a:ext cx="3651624" cy="425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b="1" noProof="0" dirty="0" err="1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보안성</a:t>
            </a:r>
            <a:r>
              <a:rPr lang="ko-KR" altLang="en-US" sz="2000" b="1" noProof="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 </a:t>
            </a:r>
            <a:r>
              <a:rPr lang="en-US" altLang="ko-KR" sz="2000" b="1" noProof="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+ </a:t>
            </a:r>
            <a:r>
              <a:rPr lang="ko-KR" altLang="en-US" sz="2000" b="1" noProof="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편의성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99462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직사각형 81"/>
          <p:cNvSpPr/>
          <p:nvPr/>
        </p:nvSpPr>
        <p:spPr>
          <a:xfrm>
            <a:off x="2727490" y="228600"/>
            <a:ext cx="67370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강의를 위한 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Zoom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설정</a:t>
            </a: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5" name="그림 4" descr="스크린샷이(가) 표시된 사진&#10;&#10;자동 생성된 설명">
            <a:extLst>
              <a:ext uri="{FF2B5EF4-FFF2-40B4-BE49-F238E27FC236}">
                <a16:creationId xmlns:a16="http://schemas.microsoft.com/office/drawing/2014/main" id="{C4B42FFA-7D72-4879-8F82-579C68AF13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20" b="29975"/>
          <a:stretch/>
        </p:blipFill>
        <p:spPr>
          <a:xfrm>
            <a:off x="839241" y="1095570"/>
            <a:ext cx="4951959" cy="5098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그림 6" descr="스크린샷이(가) 표시된 사진&#10;&#10;자동 생성된 설명">
            <a:extLst>
              <a:ext uri="{FF2B5EF4-FFF2-40B4-BE49-F238E27FC236}">
                <a16:creationId xmlns:a16="http://schemas.microsoft.com/office/drawing/2014/main" id="{4A8F0879-74B8-4F77-9EF8-F152206B960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86" r="3233"/>
          <a:stretch/>
        </p:blipFill>
        <p:spPr>
          <a:xfrm>
            <a:off x="6299200" y="1095570"/>
            <a:ext cx="4951959" cy="3372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E2FF6369-E7B6-40D8-AC06-D79E81E8CF99}"/>
              </a:ext>
            </a:extLst>
          </p:cNvPr>
          <p:cNvSpPr/>
          <p:nvPr/>
        </p:nvSpPr>
        <p:spPr>
          <a:xfrm>
            <a:off x="970924" y="4810506"/>
            <a:ext cx="3203142" cy="472693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221AE673-1C6E-47FC-9CCA-8DD25261784E}"/>
              </a:ext>
            </a:extLst>
          </p:cNvPr>
          <p:cNvSpPr/>
          <p:nvPr/>
        </p:nvSpPr>
        <p:spPr>
          <a:xfrm>
            <a:off x="6474258" y="2108200"/>
            <a:ext cx="1543675" cy="787400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B67C7948-1F49-4F8F-B7A5-E6BFEF8CA587}"/>
              </a:ext>
            </a:extLst>
          </p:cNvPr>
          <p:cNvSpPr/>
          <p:nvPr/>
        </p:nvSpPr>
        <p:spPr>
          <a:xfrm>
            <a:off x="6299200" y="4617372"/>
            <a:ext cx="4820275" cy="1533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대기실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교수자를 번거롭게 함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호스트 전 참가 사용은 교실에 먼저 와있는 것과 동일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음소거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기능은 환경 안정화 후에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34155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직사각형 81"/>
          <p:cNvSpPr/>
          <p:nvPr/>
        </p:nvSpPr>
        <p:spPr>
          <a:xfrm>
            <a:off x="2727490" y="228600"/>
            <a:ext cx="67370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강의를 위한 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Zoom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설정</a:t>
            </a: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C58BF94-4A89-4F1E-BCC6-A354AE410DFF}"/>
              </a:ext>
            </a:extLst>
          </p:cNvPr>
          <p:cNvSpPr/>
          <p:nvPr/>
        </p:nvSpPr>
        <p:spPr>
          <a:xfrm>
            <a:off x="641024" y="339366"/>
            <a:ext cx="7106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5" name="그림 4" descr="스크린샷이(가) 표시된 사진&#10;&#10;자동 생성된 설명">
            <a:extLst>
              <a:ext uri="{FF2B5EF4-FFF2-40B4-BE49-F238E27FC236}">
                <a16:creationId xmlns:a16="http://schemas.microsoft.com/office/drawing/2014/main" id="{B8EC5AB0-19EC-44B0-B4B3-CDB7FC7597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86" y="1160561"/>
            <a:ext cx="6758073" cy="503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DC65BF71-87FA-4E0A-B710-EBB14A82975B}"/>
              </a:ext>
            </a:extLst>
          </p:cNvPr>
          <p:cNvSpPr/>
          <p:nvPr/>
        </p:nvSpPr>
        <p:spPr>
          <a:xfrm>
            <a:off x="2808053" y="2405974"/>
            <a:ext cx="2743198" cy="428017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8CEF66F-395C-44E2-968F-F56A1281083E}"/>
              </a:ext>
            </a:extLst>
          </p:cNvPr>
          <p:cNvSpPr/>
          <p:nvPr/>
        </p:nvSpPr>
        <p:spPr>
          <a:xfrm>
            <a:off x="7874907" y="2222694"/>
            <a:ext cx="3651624" cy="794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수업 시작과 끝을 용이하게 하는 기능들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사각형: 둥근 모서리 6">
            <a:extLst>
              <a:ext uri="{FF2B5EF4-FFF2-40B4-BE49-F238E27FC236}">
                <a16:creationId xmlns:a16="http://schemas.microsoft.com/office/drawing/2014/main" id="{DC65BF71-87FA-4E0A-B710-EBB14A82975B}"/>
              </a:ext>
            </a:extLst>
          </p:cNvPr>
          <p:cNvSpPr/>
          <p:nvPr/>
        </p:nvSpPr>
        <p:spPr>
          <a:xfrm>
            <a:off x="2808053" y="1961741"/>
            <a:ext cx="2743198" cy="260953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59999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직사각형 81"/>
          <p:cNvSpPr/>
          <p:nvPr/>
        </p:nvSpPr>
        <p:spPr>
          <a:xfrm>
            <a:off x="2727490" y="228600"/>
            <a:ext cx="67370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강의를 위한 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Zoom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설정</a:t>
            </a: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C58BF94-4A89-4F1E-BCC6-A354AE410DFF}"/>
              </a:ext>
            </a:extLst>
          </p:cNvPr>
          <p:cNvSpPr/>
          <p:nvPr/>
        </p:nvSpPr>
        <p:spPr>
          <a:xfrm>
            <a:off x="641024" y="339366"/>
            <a:ext cx="7106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4" name="그림 3" descr="스크린샷이(가) 표시된 사진&#10;&#10;자동 생성된 설명">
            <a:extLst>
              <a:ext uri="{FF2B5EF4-FFF2-40B4-BE49-F238E27FC236}">
                <a16:creationId xmlns:a16="http://schemas.microsoft.com/office/drawing/2014/main" id="{34388B3D-5020-4502-996D-12552E91BAB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18" y="1121923"/>
            <a:ext cx="6808739" cy="50843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628434F5-6D06-41A1-AF87-0FA47894C0AA}"/>
              </a:ext>
            </a:extLst>
          </p:cNvPr>
          <p:cNvSpPr/>
          <p:nvPr/>
        </p:nvSpPr>
        <p:spPr>
          <a:xfrm>
            <a:off x="3793789" y="3955914"/>
            <a:ext cx="1666671" cy="667967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1A870E1-A69D-4FAE-9310-445102B73C1B}"/>
              </a:ext>
            </a:extLst>
          </p:cNvPr>
          <p:cNvSpPr/>
          <p:nvPr/>
        </p:nvSpPr>
        <p:spPr>
          <a:xfrm>
            <a:off x="7745205" y="3738513"/>
            <a:ext cx="3651624" cy="794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HD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활성화 필수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필터는 개인의 선택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F486113-304A-4BC9-9FD7-287E900071B6}"/>
              </a:ext>
            </a:extLst>
          </p:cNvPr>
          <p:cNvSpPr/>
          <p:nvPr/>
        </p:nvSpPr>
        <p:spPr>
          <a:xfrm>
            <a:off x="3086911" y="1433209"/>
            <a:ext cx="3852153" cy="215305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4A6193CF-814E-4AC8-94C8-1FA7117989C0}"/>
              </a:ext>
            </a:extLst>
          </p:cNvPr>
          <p:cNvSpPr/>
          <p:nvPr/>
        </p:nvSpPr>
        <p:spPr>
          <a:xfrm>
            <a:off x="3793788" y="5068110"/>
            <a:ext cx="3476016" cy="282103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C5D007F-5425-43D5-AE64-49BA22EE7034}"/>
              </a:ext>
            </a:extLst>
          </p:cNvPr>
          <p:cNvSpPr/>
          <p:nvPr/>
        </p:nvSpPr>
        <p:spPr>
          <a:xfrm>
            <a:off x="7745205" y="4952925"/>
            <a:ext cx="3651624" cy="425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수업참여 환경 구축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87869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직사각형 81"/>
          <p:cNvSpPr/>
          <p:nvPr/>
        </p:nvSpPr>
        <p:spPr>
          <a:xfrm>
            <a:off x="2727490" y="228600"/>
            <a:ext cx="67370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강의를 위한 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Zoom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설정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업데이트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C58BF94-4A89-4F1E-BCC6-A354AE410DFF}"/>
              </a:ext>
            </a:extLst>
          </p:cNvPr>
          <p:cNvSpPr/>
          <p:nvPr/>
        </p:nvSpPr>
        <p:spPr>
          <a:xfrm>
            <a:off x="641024" y="339366"/>
            <a:ext cx="7106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" t="52099" r="2542" b="3280"/>
          <a:stretch/>
        </p:blipFill>
        <p:spPr>
          <a:xfrm>
            <a:off x="902334" y="1343359"/>
            <a:ext cx="10387332" cy="39253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628434F5-6D06-41A1-AF87-0FA47894C0AA}"/>
              </a:ext>
            </a:extLst>
          </p:cNvPr>
          <p:cNvSpPr/>
          <p:nvPr/>
        </p:nvSpPr>
        <p:spPr>
          <a:xfrm>
            <a:off x="5714460" y="3720418"/>
            <a:ext cx="3937540" cy="358094"/>
          </a:xfrm>
          <a:prstGeom prst="roundRect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9910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직사각형 81"/>
          <p:cNvSpPr/>
          <p:nvPr/>
        </p:nvSpPr>
        <p:spPr>
          <a:xfrm>
            <a:off x="2727490" y="228600"/>
            <a:ext cx="67370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강의를 위한 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Zoom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설정</a:t>
            </a: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C58BF94-4A89-4F1E-BCC6-A354AE410DFF}"/>
              </a:ext>
            </a:extLst>
          </p:cNvPr>
          <p:cNvSpPr/>
          <p:nvPr/>
        </p:nvSpPr>
        <p:spPr>
          <a:xfrm>
            <a:off x="641024" y="339366"/>
            <a:ext cx="7106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B5DEB24-999B-4566-AEBC-E1D70F38E1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111" y="1117600"/>
            <a:ext cx="7527104" cy="49903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6FF0F3D1-1E54-424E-97F5-8F83B28FF185}"/>
              </a:ext>
            </a:extLst>
          </p:cNvPr>
          <p:cNvSpPr/>
          <p:nvPr/>
        </p:nvSpPr>
        <p:spPr>
          <a:xfrm>
            <a:off x="2401791" y="5719089"/>
            <a:ext cx="1357409" cy="542060"/>
          </a:xfrm>
          <a:prstGeom prst="roundRect">
            <a:avLst/>
          </a:prstGeom>
          <a:noFill/>
          <a:ln w="38100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EABEF79-69B9-4CD0-AD1B-F69D30D5C08C}"/>
              </a:ext>
            </a:extLst>
          </p:cNvPr>
          <p:cNvSpPr/>
          <p:nvPr/>
        </p:nvSpPr>
        <p:spPr>
          <a:xfrm>
            <a:off x="8424332" y="1151468"/>
            <a:ext cx="32173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교수자의 기본 화면 설정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Zoom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입장 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참가자 관리와 채팅 클릭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↓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학습자관리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및 채팅내용 관리를 위해서는 위의 두 기능을 화면에 활성화하고 상시 체크할 필요가 있음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84893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직사각형 81"/>
          <p:cNvSpPr/>
          <p:nvPr/>
        </p:nvSpPr>
        <p:spPr>
          <a:xfrm>
            <a:off x="2727490" y="228600"/>
            <a:ext cx="6737022" cy="73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강의를 위한 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Zoom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설정</a:t>
            </a: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C58BF94-4A89-4F1E-BCC6-A354AE410DFF}"/>
              </a:ext>
            </a:extLst>
          </p:cNvPr>
          <p:cNvSpPr/>
          <p:nvPr/>
        </p:nvSpPr>
        <p:spPr>
          <a:xfrm>
            <a:off x="641024" y="339366"/>
            <a:ext cx="7106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강의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8BBF0C4-5D14-469F-8E7C-8267192B29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21" t="3144" r="8218" b="22337"/>
          <a:stretch/>
        </p:blipFill>
        <p:spPr>
          <a:xfrm>
            <a:off x="825689" y="1141615"/>
            <a:ext cx="7403912" cy="49009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198265AD-A7CA-4B64-A1B0-8E9BE2AD54FA}"/>
              </a:ext>
            </a:extLst>
          </p:cNvPr>
          <p:cNvSpPr/>
          <p:nvPr/>
        </p:nvSpPr>
        <p:spPr>
          <a:xfrm>
            <a:off x="641024" y="964442"/>
            <a:ext cx="2974243" cy="2312157"/>
          </a:xfrm>
          <a:prstGeom prst="roundRect">
            <a:avLst/>
          </a:prstGeom>
          <a:noFill/>
          <a:ln w="38100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09102D3-F5E2-49DD-83BD-A2E10F355EA7}"/>
              </a:ext>
            </a:extLst>
          </p:cNvPr>
          <p:cNvSpPr/>
          <p:nvPr/>
        </p:nvSpPr>
        <p:spPr>
          <a:xfrm>
            <a:off x="8424332" y="1151468"/>
            <a:ext cx="3217332" cy="3010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보안 기능에 대한 보완 이후에 초대 기능 버튼이 사라짐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회의 초대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URL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필요할 경우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해당 회의방의 정보</a:t>
            </a:r>
            <a:b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좌측 상단 정보 버튼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을 클릭해서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URL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복사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가능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83277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상호작용 설계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체크인 세션</a:t>
            </a: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66699" y="1045518"/>
            <a:ext cx="1352550" cy="3751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000" b="1" dirty="0">
                <a:solidFill>
                  <a:schemeClr val="bg1"/>
                </a:solidFill>
                <a:latin typeface="+mn-ea"/>
                <a:ea typeface="+mn-ea"/>
              </a:rPr>
              <a:t>안내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076950" y="933450"/>
            <a:ext cx="45719" cy="52863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52425" y="1623606"/>
            <a:ext cx="5480869" cy="4427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체크인 세션은 실시간 온라인 강의 시작 시에 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10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분 정도의 시간을 통해 학습자의 접속 상태 점검 및 수업을 위한 준비를 하는 시간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학습자들에게 수업과 관련된 또는 일상의 질문을 던져 발언 기회를 제공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이를 통해 교수자 및 학습자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연결상태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및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수업참여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환경 구축 점검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altLang="ko-KR" dirty="0">
                <a:solidFill>
                  <a:schemeClr val="bg1"/>
                </a:solidFill>
                <a:latin typeface="+mn-ea"/>
              </a:rPr>
              <a:t>1)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온라인 강의 참여에 대한 거부감 감소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2)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기술적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수업환경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구축 및 점검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3)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교수자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학습자간 관계형성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4)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기술적 문제로 수업 참석이 늦은 학습자들을 기다려주는 역할을 수행하는 세션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사회적 실재감 및 교수 실재감 제공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제목 1"/>
          <p:cNvSpPr txBox="1">
            <a:spLocks/>
          </p:cNvSpPr>
          <p:nvPr/>
        </p:nvSpPr>
        <p:spPr>
          <a:xfrm>
            <a:off x="6366325" y="1045518"/>
            <a:ext cx="2752275" cy="3751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000" b="1" dirty="0">
                <a:solidFill>
                  <a:schemeClr val="bg1"/>
                </a:solidFill>
                <a:latin typeface="+mn-ea"/>
                <a:ea typeface="+mn-ea"/>
              </a:rPr>
              <a:t>플랫폼 설정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  <a:ea typeface="+mn-ea"/>
              </a:rPr>
              <a:t>: Zoom</a:t>
            </a:r>
            <a:endParaRPr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985"/>
          <a:stretch/>
        </p:blipFill>
        <p:spPr>
          <a:xfrm>
            <a:off x="6366325" y="3008693"/>
            <a:ext cx="5799150" cy="1234794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83"/>
          <a:stretch/>
        </p:blipFill>
        <p:spPr>
          <a:xfrm>
            <a:off x="6366325" y="1622814"/>
            <a:ext cx="5744459" cy="1293641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76"/>
          <a:stretch/>
        </p:blipFill>
        <p:spPr>
          <a:xfrm>
            <a:off x="6366325" y="4437894"/>
            <a:ext cx="5576861" cy="109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8960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상호작용 설계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학습자 관리 및 의사표현 촉진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266699" y="1045518"/>
            <a:ext cx="1352550" cy="3751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안내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52425" y="1507201"/>
            <a:ext cx="5770244" cy="4759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학습자의 학습활동 및 수업에 대한 주의집중을 관찰할 수 없는 실시간 온라인 강의에서 학습자를 관리하고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학습내용에 대한 이해를 확인하기 위한 방법 필요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면대면 수업의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아이컨택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손들기 등의 비언어적 의사표현을 대신할 수 있는 기능 존재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br>
              <a:rPr lang="en-US" altLang="ko-KR" dirty="0">
                <a:solidFill>
                  <a:schemeClr val="bg1"/>
                </a:solidFill>
                <a:latin typeface="+mn-ea"/>
              </a:rPr>
            </a:br>
            <a:r>
              <a:rPr lang="ko-KR" altLang="en-US" dirty="0">
                <a:solidFill>
                  <a:schemeClr val="bg1"/>
                </a:solidFill>
                <a:latin typeface="+mn-ea"/>
              </a:rPr>
              <a:t>해당 기능 활성화 필요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altLang="ko-KR" dirty="0">
                <a:solidFill>
                  <a:schemeClr val="bg1"/>
                </a:solidFill>
                <a:latin typeface="+mn-ea"/>
              </a:rPr>
              <a:t>“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수업에 내용에 대해 잘 이해하고 있나요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?”,</a:t>
            </a:r>
            <a:br>
              <a:rPr lang="en-US" altLang="ko-KR" dirty="0">
                <a:solidFill>
                  <a:schemeClr val="bg1"/>
                </a:solidFill>
                <a:latin typeface="+mn-ea"/>
              </a:rPr>
            </a:br>
            <a:r>
              <a:rPr lang="en-US" altLang="ko-KR" dirty="0">
                <a:solidFill>
                  <a:schemeClr val="bg1"/>
                </a:solidFill>
                <a:latin typeface="+mn-ea"/>
              </a:rPr>
              <a:t>“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지금 수업 속도가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빠른가요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?”,</a:t>
            </a:r>
            <a:br>
              <a:rPr lang="en-US" altLang="ko-KR" dirty="0">
                <a:solidFill>
                  <a:schemeClr val="bg1"/>
                </a:solidFill>
                <a:latin typeface="+mn-ea"/>
              </a:rPr>
            </a:br>
            <a:r>
              <a:rPr lang="en-US" altLang="ko-KR" dirty="0">
                <a:solidFill>
                  <a:schemeClr val="bg1"/>
                </a:solidFill>
                <a:latin typeface="+mn-ea"/>
              </a:rPr>
              <a:t>“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해당 의견에 찬성하는 학습자들은 초록색 체크 표시를 눌러주세요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.”</a:t>
            </a:r>
            <a:br>
              <a:rPr lang="en-US" altLang="ko-KR" dirty="0">
                <a:solidFill>
                  <a:schemeClr val="bg1"/>
                </a:solidFill>
                <a:latin typeface="+mn-ea"/>
              </a:rPr>
            </a:br>
            <a:r>
              <a:rPr lang="en-US" altLang="ko-KR" dirty="0">
                <a:solidFill>
                  <a:schemeClr val="bg1"/>
                </a:solidFill>
                <a:latin typeface="+mn-ea"/>
              </a:rPr>
              <a:t>“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질문이 있는 학습자는 손들기 버튼을 눌러주세요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.” </a:t>
            </a: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교수 실재감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인지적 실재감 제공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076950" y="933450"/>
            <a:ext cx="45719" cy="52863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82"/>
          <a:stretch/>
        </p:blipFill>
        <p:spPr>
          <a:xfrm>
            <a:off x="6300757" y="1532422"/>
            <a:ext cx="5843262" cy="1384033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068" y="3028234"/>
            <a:ext cx="3552639" cy="3181149"/>
          </a:xfrm>
          <a:prstGeom prst="rect">
            <a:avLst/>
          </a:prstGeom>
        </p:spPr>
      </p:pic>
      <p:sp>
        <p:nvSpPr>
          <p:cNvPr id="9" name="제목 1"/>
          <p:cNvSpPr txBox="1">
            <a:spLocks/>
          </p:cNvSpPr>
          <p:nvPr/>
        </p:nvSpPr>
        <p:spPr>
          <a:xfrm>
            <a:off x="6366325" y="1045518"/>
            <a:ext cx="2752275" cy="3751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000" b="1" dirty="0">
                <a:solidFill>
                  <a:schemeClr val="bg1"/>
                </a:solidFill>
                <a:latin typeface="+mn-ea"/>
                <a:ea typeface="+mn-ea"/>
              </a:rPr>
              <a:t>플랫폼 설정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  <a:ea typeface="+mn-ea"/>
              </a:rPr>
              <a:t>: Zoom</a:t>
            </a:r>
            <a:endParaRPr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192221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상호작용 설계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수업내용에 대한 질의응답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266699" y="1045518"/>
            <a:ext cx="1352550" cy="3751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안내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076950" y="933450"/>
            <a:ext cx="45719" cy="52863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325" y="1568917"/>
            <a:ext cx="5596362" cy="2916456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352425" y="1593829"/>
            <a:ext cx="5624863" cy="4542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실시간 온라인 강의에서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화면공유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파워포인트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를 하며 강의를 진행하는 동안 면대면 수업처럼 학습자의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이해수준을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즉시적으로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확인하기 어려움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강의 도중에 학습자 질문 관리 및 답변의 제공이 면대면 수업보다 어려움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.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학습자 경우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마이크를 켜고 질문을 하기에는 심리적 장애물이 존재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강의 내용에 대한 질문을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채팅창에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남겨달라고 요청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채팅알림을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통해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즉시적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응답 또는 강의 후에 채팅 기록 검토를 통해 질문에 대한 답변 가능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자동저장 기능 활용 수업 종료 후에도 가능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)</a:t>
            </a: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강의에 방해 받지 않고 질의응답이 가능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교수 실재감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인지적 실재감 제공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6366325" y="1045518"/>
            <a:ext cx="2752275" cy="3751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000" b="1" dirty="0">
                <a:solidFill>
                  <a:schemeClr val="bg1"/>
                </a:solidFill>
                <a:latin typeface="+mn-ea"/>
                <a:ea typeface="+mn-ea"/>
              </a:rPr>
              <a:t>플랫폼 설정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  <a:ea typeface="+mn-ea"/>
              </a:rPr>
              <a:t>: Zoom</a:t>
            </a:r>
            <a:endParaRPr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828058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상호작용 설계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면대면과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유사한 수준의 그룹활동</a:t>
            </a: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66699" y="1045518"/>
            <a:ext cx="1352550" cy="3751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안내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6076950" y="933450"/>
            <a:ext cx="45719" cy="52863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" t="1635" r="1932" b="4354"/>
          <a:stretch/>
        </p:blipFill>
        <p:spPr>
          <a:xfrm>
            <a:off x="6747310" y="1570822"/>
            <a:ext cx="4812631" cy="4649003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352425" y="1593829"/>
            <a:ext cx="5624863" cy="4542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최근 활용되고 있는 실시간 온라인 강의 플랫폼의 가장 큰 장점은 면대면 수업과 유사한 수준의 그룹활동을 가능하게 하는 기능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소회의실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을 보유하고 있다는 것 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전체 학습자 수를 고려 소회의실을 개설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이름 설정 가능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하고 학습자를 그룹별로 배치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임의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무작위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하여 그룹활동 수행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학습자들은 그룹활동을 하며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화면공유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공동작업 등이 가능함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교수자는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알림 메시지 등을 통해 그룹활동 관리 및 각 소회의실 방문을 통해 그룹활동 촉진 가능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사회적 실재감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인지적 실재감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교수 실재감 제공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6366325" y="1045518"/>
            <a:ext cx="2752275" cy="3751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000" b="1" dirty="0">
                <a:solidFill>
                  <a:schemeClr val="bg1"/>
                </a:solidFill>
                <a:latin typeface="+mn-ea"/>
                <a:ea typeface="+mn-ea"/>
              </a:rPr>
              <a:t>플랫폼 설정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  <a:ea typeface="+mn-ea"/>
              </a:rPr>
              <a:t>: Zoom</a:t>
            </a:r>
            <a:endParaRPr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49515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상호작용 설계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면대면과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유사한 수준의 그룹활동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89E8176-52DA-4CC5-A9D0-06BF4BD2A00A}"/>
              </a:ext>
            </a:extLst>
          </p:cNvPr>
          <p:cNvSpPr/>
          <p:nvPr/>
        </p:nvSpPr>
        <p:spPr>
          <a:xfrm>
            <a:off x="1619249" y="1045518"/>
            <a:ext cx="10155681" cy="3470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0964" indent="-400964" latinLnBrk="0">
              <a:lnSpc>
                <a:spcPct val="120000"/>
              </a:lnSpc>
              <a:spcAft>
                <a:spcPts val="1052"/>
              </a:spcAft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토론주제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: </a:t>
            </a:r>
            <a:br>
              <a:rPr lang="en-US" altLang="ko-KR" sz="2000" b="1" dirty="0">
                <a:solidFill>
                  <a:schemeClr val="bg1"/>
                </a:solidFill>
                <a:latin typeface="+mn-ea"/>
              </a:rPr>
            </a:b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실시간 온라인 강의를 활용하게 된다면 가장 염려되는 점은 무엇입니까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? </a:t>
            </a:r>
          </a:p>
          <a:p>
            <a:pPr marL="400964" indent="-400964" latinLnBrk="0">
              <a:lnSpc>
                <a:spcPct val="120000"/>
              </a:lnSpc>
              <a:spcAft>
                <a:spcPts val="1052"/>
              </a:spcAft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역할분담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사회자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기록자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발표자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첫 발언자 </a:t>
            </a:r>
            <a:endParaRPr lang="en-US" altLang="ko-KR" sz="2000" dirty="0">
              <a:solidFill>
                <a:schemeClr val="bg1"/>
              </a:solidFill>
              <a:latin typeface="+mn-ea"/>
            </a:endParaRPr>
          </a:p>
          <a:p>
            <a:pPr marL="400964" indent="-400964" latinLnBrk="0">
              <a:lnSpc>
                <a:spcPct val="120000"/>
              </a:lnSpc>
              <a:spcAft>
                <a:spcPts val="1052"/>
              </a:spcAft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활동시간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20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분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 </a:t>
            </a:r>
          </a:p>
          <a:p>
            <a:pPr marL="400964" indent="-400964" latinLnBrk="0">
              <a:lnSpc>
                <a:spcPct val="120000"/>
              </a:lnSpc>
              <a:spcAft>
                <a:spcPts val="1052"/>
              </a:spcAft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수행방법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 </a:t>
            </a:r>
            <a:br>
              <a:rPr lang="en-US" altLang="ko-KR" sz="2000" b="1" dirty="0">
                <a:solidFill>
                  <a:schemeClr val="bg1"/>
                </a:solidFill>
                <a:latin typeface="+mn-ea"/>
              </a:rPr>
            </a:b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-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참가자 개인에 대한 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분 자기소개 후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자신의 경험을 바탕으로 </a:t>
            </a:r>
            <a:br>
              <a:rPr lang="en-US" altLang="ko-KR" sz="2000" dirty="0">
                <a:solidFill>
                  <a:schemeClr val="bg1"/>
                </a:solidFill>
                <a:latin typeface="+mn-ea"/>
              </a:rPr>
            </a:b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  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토론주제에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 대한 의견 발표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, “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한글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을 사용해 토론 기록</a:t>
            </a:r>
            <a:br>
              <a:rPr lang="en-US" altLang="ko-KR" sz="2000" dirty="0">
                <a:solidFill>
                  <a:schemeClr val="bg1"/>
                </a:solidFill>
                <a:latin typeface="+mn-ea"/>
              </a:rPr>
            </a:b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- 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토론활동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 종료 후</a:t>
            </a:r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각 그룹은 </a:t>
            </a:r>
            <a:r>
              <a:rPr lang="ko-KR" altLang="en-US" sz="2000" dirty="0" err="1">
                <a:solidFill>
                  <a:schemeClr val="bg1"/>
                </a:solidFill>
                <a:latin typeface="+mn-ea"/>
              </a:rPr>
              <a:t>토론활동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 결과 발표</a:t>
            </a:r>
            <a:endParaRPr lang="en-US" altLang="ko-KR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81000" y="4613728"/>
            <a:ext cx="11430000" cy="45719"/>
          </a:xfrm>
          <a:prstGeom prst="rect">
            <a:avLst/>
          </a:prstGeom>
          <a:solidFill>
            <a:srgbClr val="DF3939"/>
          </a:solidFill>
          <a:ln w="158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381000" y="4848181"/>
            <a:ext cx="825500" cy="14368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전략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538831" y="4733881"/>
            <a:ext cx="10449969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base">
              <a:lnSpc>
                <a:spcPct val="13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온라인 </a:t>
            </a:r>
            <a:r>
              <a:rPr lang="ko-KR" altLang="en-US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학습환경은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교수자가 학습자의 활동에 대한 관찰이 불가능하기에 학습자가 수업의 방관자가 되기에 용이함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특히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소회의실을 활용하는 </a:t>
            </a:r>
            <a:r>
              <a:rPr lang="ko-KR" altLang="en-US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그룹활동의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경우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온라인 공간에서도 </a:t>
            </a:r>
            <a:r>
              <a:rPr lang="ko-KR" altLang="en-US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교수자와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분리되어 있기 때문에 학습활동의 참여가 이루어지지 않을 수도 있음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그룹활동을 활용하는 수업의 경우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그룹 안에서 각 학습자에게 작은 역할이라도 부여하여 수업에 참여를 유도해야 함</a:t>
            </a:r>
          </a:p>
        </p:txBody>
      </p:sp>
      <p:sp>
        <p:nvSpPr>
          <p:cNvPr id="13" name="제목 1"/>
          <p:cNvSpPr txBox="1">
            <a:spLocks/>
          </p:cNvSpPr>
          <p:nvPr/>
        </p:nvSpPr>
        <p:spPr>
          <a:xfrm>
            <a:off x="380999" y="1129294"/>
            <a:ext cx="1157831" cy="14368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교수자활동</a:t>
            </a:r>
            <a:endParaRPr lang="ko-KR" altLang="en-US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978900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상호작용 설계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면대면과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유사한 수준의 그룹활동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81000" y="4396018"/>
            <a:ext cx="11430000" cy="45719"/>
          </a:xfrm>
          <a:prstGeom prst="rect">
            <a:avLst/>
          </a:prstGeom>
          <a:solidFill>
            <a:srgbClr val="DF3939"/>
          </a:solidFill>
          <a:ln w="158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  <p:sp>
        <p:nvSpPr>
          <p:cNvPr id="19" name="제목 1"/>
          <p:cNvSpPr txBox="1">
            <a:spLocks/>
          </p:cNvSpPr>
          <p:nvPr/>
        </p:nvSpPr>
        <p:spPr>
          <a:xfrm>
            <a:off x="381000" y="4599627"/>
            <a:ext cx="825500" cy="14368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전략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89E8176-52DA-4CC5-A9D0-06BF4BD2A00A}"/>
              </a:ext>
            </a:extLst>
          </p:cNvPr>
          <p:cNvSpPr/>
          <p:nvPr/>
        </p:nvSpPr>
        <p:spPr>
          <a:xfrm>
            <a:off x="1600200" y="1237754"/>
            <a:ext cx="10096500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914400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그룹활동 중에 각 소회의실 방문</a:t>
            </a:r>
            <a:r>
              <a:rPr lang="en-US" altLang="ko-KR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팀 활동 촉진</a:t>
            </a:r>
            <a:br>
              <a:rPr lang="en-US" altLang="ko-KR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</a:br>
            <a:r>
              <a:rPr lang="en-US" altLang="ko-KR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활동 참여에 어려움을 겪고 있는 학습자 지원</a:t>
            </a:r>
          </a:p>
          <a:p>
            <a:pPr marL="457200" indent="-457200" defTabSz="914400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“</a:t>
            </a:r>
            <a:r>
              <a:rPr lang="ko-KR" altLang="en-US" sz="2400" b="1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도움요청”을</a:t>
            </a: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 받았을 경우</a:t>
            </a:r>
            <a:r>
              <a:rPr lang="en-US" altLang="ko-KR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해당 그룹으로 이동하여 그룹활동 지원</a:t>
            </a:r>
          </a:p>
          <a:p>
            <a:pPr marL="457200" indent="-457200" defTabSz="914400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전체 메시지를 통한 그룹활동 운영 및 관리</a:t>
            </a:r>
          </a:p>
          <a:p>
            <a:pPr marL="457200" indent="-457200" defTabSz="914400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소회의실 이름을 지정하여 관심사에 따라 팀 배정</a:t>
            </a:r>
            <a:endParaRPr lang="en-US" altLang="ko-KR" sz="2400" b="1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380999" y="1237754"/>
            <a:ext cx="1157832" cy="8450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교수자활동</a:t>
            </a:r>
            <a:endParaRPr lang="ko-KR" altLang="en-US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538831" y="4485327"/>
            <a:ext cx="9992769" cy="225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base">
              <a:lnSpc>
                <a:spcPct val="13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온라인 강의에서도 면대면수업에 준하는 학습경험의 제공이 가능함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하지만 이러한 학습경험을 제공하기 위해서는 교수자가 촉진자의 역할을 수행해야 함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수행되어져 온 연구들은 온라인 강의에서 교수자의 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“</a:t>
            </a:r>
            <a:r>
              <a:rPr lang="ko-KR" altLang="en-US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촉진자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”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적 역할이 강조된다고 설명하고 있음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교수자는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실시간 온라인 강의 플랫폼의 다양한 기능에 대한 충분한 이해를 바탕으로 이를 충분히 활용하여 학습자들의 활동을 촉진해야 함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교수자와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학습자간의 상호작용은 결과적으로 교수 실재감을 형성시켜 학습만족도를 높임</a:t>
            </a:r>
          </a:p>
        </p:txBody>
      </p:sp>
    </p:spTree>
    <p:extLst>
      <p:ext uri="{BB962C8B-B14F-4D97-AF65-F5344CB8AC3E}">
        <p14:creationId xmlns:p14="http://schemas.microsoft.com/office/powerpoint/2010/main" val="18984076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상호작용 설계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면대면과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유사한 수준의 그룹활동</a:t>
            </a:r>
          </a:p>
        </p:txBody>
      </p:sp>
      <p:sp>
        <p:nvSpPr>
          <p:cNvPr id="13" name="제목 1"/>
          <p:cNvSpPr txBox="1">
            <a:spLocks/>
          </p:cNvSpPr>
          <p:nvPr/>
        </p:nvSpPr>
        <p:spPr>
          <a:xfrm>
            <a:off x="381000" y="4917127"/>
            <a:ext cx="825500" cy="14368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전략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889E8176-52DA-4CC5-A9D0-06BF4BD2A00A}"/>
              </a:ext>
            </a:extLst>
          </p:cNvPr>
          <p:cNvSpPr/>
          <p:nvPr/>
        </p:nvSpPr>
        <p:spPr>
          <a:xfrm>
            <a:off x="1797050" y="1223341"/>
            <a:ext cx="10013950" cy="3213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914400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각 그룹 발표자에게 </a:t>
            </a:r>
            <a:r>
              <a:rPr lang="ko-KR" altLang="en-US" sz="2400" b="1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공동호스트</a:t>
            </a: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 권한 제공하고 그룹활동 동안 기록한 활동결과 공유 요청</a:t>
            </a:r>
            <a:endParaRPr lang="en-US" altLang="ko-KR" sz="2400" b="1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457200" indent="-457200" defTabSz="914400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학습자활동의 직접적인 통제가 어려운 온라인 강의 상황에서 명확한 발표시간</a:t>
            </a:r>
            <a:r>
              <a:rPr lang="en-US" altLang="ko-KR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제시 및 기능</a:t>
            </a:r>
            <a:r>
              <a:rPr lang="en-US" altLang="ko-KR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2400" b="1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음소거</a:t>
            </a:r>
            <a:r>
              <a:rPr lang="en-US" altLang="ko-KR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을 활용하여 수업 운영 필요</a:t>
            </a:r>
            <a:endParaRPr lang="en-US" altLang="ko-KR" sz="2400" b="1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457200" indent="-457200" defTabSz="914400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400" b="1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교수자는</a:t>
            </a: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 발표에 대한 피드백을 개인 문서에 기록</a:t>
            </a:r>
            <a:r>
              <a:rPr lang="en-US" altLang="ko-KR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2400" b="1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화면공유에</a:t>
            </a: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 활용</a:t>
            </a:r>
            <a:r>
              <a:rPr lang="en-US" altLang="ko-KR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)</a:t>
            </a:r>
          </a:p>
          <a:p>
            <a:pPr marL="457200" indent="-457200" defTabSz="914400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0000"/>
                </a:solidFill>
                <a:latin typeface="맑은 고딕" panose="020B0503020000020004" pitchFamily="50" charset="-127"/>
              </a:rPr>
              <a:t>동료학습자는 채팅으로 각 발표에 대한 의견을 표현하도록 요청</a:t>
            </a:r>
          </a:p>
        </p:txBody>
      </p:sp>
      <p:sp>
        <p:nvSpPr>
          <p:cNvPr id="15" name="제목 1"/>
          <p:cNvSpPr txBox="1">
            <a:spLocks/>
          </p:cNvSpPr>
          <p:nvPr/>
        </p:nvSpPr>
        <p:spPr>
          <a:xfrm>
            <a:off x="380999" y="1237754"/>
            <a:ext cx="1190625" cy="8450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교수자활동</a:t>
            </a:r>
            <a:endParaRPr lang="ko-KR" altLang="en-US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449931" y="4865166"/>
            <a:ext cx="10551569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base">
              <a:lnSpc>
                <a:spcPct val="13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기존 면대면수업에서 활용하던 </a:t>
            </a:r>
            <a:r>
              <a:rPr lang="ko-KR" altLang="en-US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수업전략을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온라인 학습환경을 특징을 고려하여 적절하게 전환하여 사용할 필요가 있음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특히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온라인 강의 안에서도 학습자들에게 발표 기회를 제공하여 학습자들의 참여가 있는 수업을 운영하고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학습자들의 활동에 대한 즉각적 피드백 제공을 통해 거리는 떨어져 있지만 인지적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·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심리적으로는 교수자 및 동료 학습자와 같은 공간에 있다고 느끼게 해주어야 함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381000" y="4633690"/>
            <a:ext cx="11430000" cy="45719"/>
          </a:xfrm>
          <a:prstGeom prst="rect">
            <a:avLst/>
          </a:prstGeom>
          <a:solidFill>
            <a:srgbClr val="DF3939"/>
          </a:solidFill>
          <a:ln w="158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10413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상호작용 설계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개인상담 및 피드백 제공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38150" y="1528356"/>
            <a:ext cx="5327383" cy="4759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온라인 강의의 단점 중 하나로 기존 면대면 수업에서 수업 전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쉬는 시간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수업 후에 수행하던 개인상담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및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활동에 대한 피드백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등을 제공할 기회 확보의 어려움이 있음 </a:t>
            </a:r>
            <a:r>
              <a:rPr lang="en-US" altLang="ko-KR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학습자들이 그룹활동을 하는 동안 또는 수업 시작 전이나 종료 후에 </a:t>
            </a: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교수자는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별도의 소회의실을 만들어 학습자와 개인상담 또는 피드백 제공하는 시간을 가질 수 있음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+mn-ea"/>
              </a:rPr>
              <a:t>더불어 수업 종료 후에도 실시간 온라인 세션을 유지시켜서 그룹 프로젝트를 위해 팀 회의가 필요한 학습자들에게 온라인 상에서의 협업 공간을 제공할 수 있음</a:t>
            </a:r>
            <a:endParaRPr lang="en-US" altLang="ko-KR" dirty="0">
              <a:solidFill>
                <a:schemeClr val="bg1"/>
              </a:solidFill>
              <a:latin typeface="+mn-ea"/>
            </a:endParaRPr>
          </a:p>
          <a:p>
            <a:pPr marL="285750" indent="-285750">
              <a:lnSpc>
                <a:spcPct val="120000"/>
              </a:lnSpc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ko-KR" altLang="en-US" dirty="0" err="1">
                <a:solidFill>
                  <a:schemeClr val="bg1"/>
                </a:solidFill>
                <a:latin typeface="+mn-ea"/>
              </a:rPr>
              <a:t>교수실재감</a:t>
            </a:r>
            <a:r>
              <a:rPr lang="ko-KR" altLang="en-US" dirty="0">
                <a:solidFill>
                  <a:schemeClr val="bg1"/>
                </a:solidFill>
                <a:latin typeface="+mn-ea"/>
              </a:rPr>
              <a:t> 제공</a:t>
            </a: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66699" y="1045518"/>
            <a:ext cx="1352550" cy="3751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안내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E6D2F85-488D-45F9-9F72-BCCBFAA1AC23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53" t="69071" r="11967"/>
          <a:stretch/>
        </p:blipFill>
        <p:spPr bwMode="auto">
          <a:xfrm>
            <a:off x="6515362" y="4000147"/>
            <a:ext cx="5453151" cy="14958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9" t="1457" r="2677" b="74644"/>
          <a:stretch/>
        </p:blipFill>
        <p:spPr>
          <a:xfrm>
            <a:off x="6578428" y="1717445"/>
            <a:ext cx="5327021" cy="1340792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6076950" y="933450"/>
            <a:ext cx="45719" cy="52863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6366325" y="1045518"/>
            <a:ext cx="2752275" cy="3751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000" b="1" dirty="0">
                <a:solidFill>
                  <a:schemeClr val="bg1"/>
                </a:solidFill>
                <a:latin typeface="+mn-ea"/>
                <a:ea typeface="+mn-ea"/>
              </a:rPr>
              <a:t>플랫폼 설정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  <a:ea typeface="+mn-ea"/>
              </a:rPr>
              <a:t>: Zoom</a:t>
            </a:r>
            <a:endParaRPr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987091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 &amp; A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07350" y="1271589"/>
            <a:ext cx="11377300" cy="3047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Aft>
                <a:spcPts val="1800"/>
              </a:spcAft>
              <a:buClr>
                <a:schemeClr val="tx2"/>
              </a:buClr>
            </a:pPr>
            <a:r>
              <a:rPr lang="en-US" altLang="ko-KR" sz="16600" b="1" dirty="0">
                <a:solidFill>
                  <a:schemeClr val="bg1"/>
                </a:solidFill>
                <a:latin typeface="+mn-ea"/>
              </a:rPr>
              <a:t>Q &amp; A</a:t>
            </a:r>
          </a:p>
        </p:txBody>
      </p:sp>
    </p:spTree>
    <p:extLst>
      <p:ext uri="{BB962C8B-B14F-4D97-AF65-F5344CB8AC3E}">
        <p14:creationId xmlns:p14="http://schemas.microsoft.com/office/powerpoint/2010/main" val="22886777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 온라인 강의 활용을 위한 제언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407350" y="1271589"/>
            <a:ext cx="11377300" cy="4395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spcAft>
                <a:spcPts val="18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실시간 온라인 강의를 하는 </a:t>
            </a:r>
            <a:r>
              <a:rPr lang="ko-KR" altLang="en-US" sz="2400" dirty="0" err="1">
                <a:solidFill>
                  <a:schemeClr val="bg1"/>
                </a:solidFill>
                <a:latin typeface="+mn-ea"/>
              </a:rPr>
              <a:t>교수자는</a:t>
            </a: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2400" b="1" dirty="0" err="1">
                <a:solidFill>
                  <a:schemeClr val="bg1"/>
                </a:solidFill>
                <a:latin typeface="+mn-ea"/>
              </a:rPr>
              <a:t>내용전문가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err="1">
                <a:solidFill>
                  <a:schemeClr val="bg1"/>
                </a:solidFill>
                <a:latin typeface="+mn-ea"/>
              </a:rPr>
              <a:t>수업설계자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실시간 세션 운영자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사회자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),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학습활동 </a:t>
            </a:r>
            <a:r>
              <a:rPr lang="ko-KR" altLang="en-US" sz="2400" b="1" dirty="0" err="1">
                <a:solidFill>
                  <a:schemeClr val="bg1"/>
                </a:solidFill>
                <a:latin typeface="+mn-ea"/>
              </a:rPr>
              <a:t>촉진자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학습활동 관찰자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플랫폼 활용 및 </a:t>
            </a:r>
            <a:r>
              <a:rPr lang="ko-KR" altLang="en-US" sz="2400" b="1" dirty="0" err="1">
                <a:solidFill>
                  <a:schemeClr val="bg1"/>
                </a:solidFill>
                <a:latin typeface="+mn-ea"/>
              </a:rPr>
              <a:t>수업환경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 구축 전문가</a:t>
            </a: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의 역할을 수행해야 합니다</a:t>
            </a:r>
            <a:r>
              <a:rPr lang="en-US" altLang="ko-KR" sz="2400" dirty="0">
                <a:solidFill>
                  <a:schemeClr val="bg1"/>
                </a:solidFill>
                <a:latin typeface="+mn-ea"/>
              </a:rPr>
              <a:t>. </a:t>
            </a:r>
          </a:p>
          <a:p>
            <a:pPr marL="342900" indent="-342900">
              <a:lnSpc>
                <a:spcPct val="130000"/>
              </a:lnSpc>
              <a:spcAft>
                <a:spcPts val="18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기존 면대면 강의에 비해 훨씬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복잡하고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다양한 과업</a:t>
            </a: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을 수행해야 하는 </a:t>
            </a:r>
            <a:r>
              <a:rPr lang="ko-KR" altLang="en-US" sz="2400" dirty="0" err="1">
                <a:solidFill>
                  <a:schemeClr val="bg1"/>
                </a:solidFill>
                <a:latin typeface="+mn-ea"/>
              </a:rPr>
              <a:t>교수자들을</a:t>
            </a: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 위한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실제적인 지원</a:t>
            </a: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이 요구됩니다</a:t>
            </a:r>
            <a:r>
              <a:rPr lang="en-US" altLang="ko-KR" sz="2400" dirty="0">
                <a:solidFill>
                  <a:schemeClr val="bg1"/>
                </a:solidFill>
                <a:latin typeface="+mn-ea"/>
              </a:rPr>
              <a:t>. </a:t>
            </a:r>
          </a:p>
          <a:p>
            <a:pPr marL="342900" indent="-342900">
              <a:lnSpc>
                <a:spcPct val="130000"/>
              </a:lnSpc>
              <a:spcAft>
                <a:spcPts val="18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실시간 온라인 강의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플랫폼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(Zoom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등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은 면대면 강의에서의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교실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400" b="1" dirty="0" err="1">
                <a:solidFill>
                  <a:schemeClr val="bg1"/>
                </a:solidFill>
                <a:latin typeface="+mn-ea"/>
              </a:rPr>
              <a:t>수업환경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과 같습니다</a:t>
            </a:r>
            <a:r>
              <a:rPr lang="en-US" altLang="ko-KR" sz="2400" dirty="0">
                <a:solidFill>
                  <a:schemeClr val="bg1"/>
                </a:solidFill>
                <a:latin typeface="+mn-ea"/>
              </a:rPr>
              <a:t>. </a:t>
            </a: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효과적이고 효율적인 강의 운영을 위해서는 </a:t>
            </a:r>
            <a:r>
              <a:rPr lang="ko-KR" altLang="en-US" sz="2400" dirty="0" err="1">
                <a:solidFill>
                  <a:schemeClr val="bg1"/>
                </a:solidFill>
                <a:latin typeface="+mn-ea"/>
              </a:rPr>
              <a:t>수업환경에</a:t>
            </a: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 대한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기본적인 이해</a:t>
            </a: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와 자신만의 </a:t>
            </a:r>
            <a:r>
              <a:rPr lang="ko-KR" altLang="en-US" sz="2400" b="1" dirty="0" err="1">
                <a:solidFill>
                  <a:schemeClr val="bg1"/>
                </a:solidFill>
                <a:latin typeface="+mn-ea"/>
              </a:rPr>
              <a:t>환경구축에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 대한 고민</a:t>
            </a: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이 필요합니다</a:t>
            </a:r>
            <a:r>
              <a:rPr lang="en-US" altLang="ko-KR" sz="2400" dirty="0">
                <a:solidFill>
                  <a:schemeClr val="bg1"/>
                </a:solidFill>
                <a:latin typeface="+mn-ea"/>
              </a:rPr>
              <a:t>. </a:t>
            </a:r>
            <a:r>
              <a:rPr lang="ko-KR" altLang="en-US" sz="2400" dirty="0">
                <a:solidFill>
                  <a:schemeClr val="bg1"/>
                </a:solidFill>
                <a:latin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503501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 온라인 강의 활용을 위한 제언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296022200" descr="EMB0000e33c562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40" r="12245"/>
          <a:stretch>
            <a:fillRect/>
          </a:stretch>
        </p:blipFill>
        <p:spPr bwMode="auto">
          <a:xfrm>
            <a:off x="400050" y="800100"/>
            <a:ext cx="4814888" cy="553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5334000" y="1691088"/>
            <a:ext cx="6553200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spcAft>
                <a:spcPts val="1800"/>
              </a:spcAft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실시간 온라인 강의를 위한 여러분만의 디지털 도구 패키지를 구성해 보십시오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. 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4900612" y="5432661"/>
            <a:ext cx="7143749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4710" marR="0" indent="-356870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출처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kern="0" spc="-3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도재우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김수진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kern="0" spc="-3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문제웅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(2020). </a:t>
            </a:r>
            <a:r>
              <a:rPr lang="ko-KR" altLang="en-US" sz="1400" kern="0" spc="-3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의미연결망</a:t>
            </a: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분석을 활용한 코로나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19 </a:t>
            </a: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상황에서의 중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고등학교 실시간 쌍방향 </a:t>
            </a:r>
            <a:r>
              <a:rPr lang="ko-KR" altLang="en-US" sz="1400" kern="0" spc="-3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원격수업</a:t>
            </a: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사례 분석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400" i="1" kern="0" spc="-3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질적탐구</a:t>
            </a:r>
            <a:r>
              <a:rPr lang="en-US" altLang="ko-KR" sz="1400" i="1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6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(3). 637-681.</a:t>
            </a:r>
            <a:endParaRPr lang="ko-KR" altLang="en-US" sz="1050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97613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82" y="-4628"/>
            <a:ext cx="1154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 온라인 강의 활용을 위한 제언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562227" y="5889861"/>
            <a:ext cx="9629773" cy="43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4710" marR="0" indent="-356870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출처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kern="0" spc="-3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도재우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(2020). </a:t>
            </a: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실시간 쌍방향 수업의 실제적인 활용 방안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코로나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19</a:t>
            </a: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와 교육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충남교육청연구정보원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. 51-59.</a:t>
            </a:r>
            <a:endParaRPr lang="ko-KR" altLang="en-US" sz="1050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3373519"/>
              </p:ext>
            </p:extLst>
          </p:nvPr>
        </p:nvGraphicFramePr>
        <p:xfrm>
          <a:off x="510765" y="939132"/>
          <a:ext cx="10962099" cy="4690142"/>
        </p:xfrm>
        <a:graphic>
          <a:graphicData uri="http://schemas.openxmlformats.org/drawingml/2006/table">
            <a:tbl>
              <a:tblPr/>
              <a:tblGrid>
                <a:gridCol w="1446623">
                  <a:extLst>
                    <a:ext uri="{9D8B030D-6E8A-4147-A177-3AD203B41FA5}">
                      <a16:colId xmlns:a16="http://schemas.microsoft.com/office/drawing/2014/main" val="215428653"/>
                    </a:ext>
                  </a:extLst>
                </a:gridCol>
                <a:gridCol w="9515476">
                  <a:extLst>
                    <a:ext uri="{9D8B030D-6E8A-4147-A177-3AD203B41FA5}">
                      <a16:colId xmlns:a16="http://schemas.microsoft.com/office/drawing/2014/main" val="3846654174"/>
                    </a:ext>
                  </a:extLst>
                </a:gridCol>
              </a:tblGrid>
              <a:tr h="38728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47045" marR="47045" marT="13007" marB="130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체크리스트</a:t>
                      </a:r>
                    </a:p>
                  </a:txBody>
                  <a:tcPr marL="47045" marR="47045" marT="13007" marB="130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4689619"/>
                  </a:ext>
                </a:extLst>
              </a:tr>
              <a:tr h="8723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강의구조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045" marR="47045" marT="13007" marB="130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기존 대면 강의의 강의 구성요소 중 실시간 온라인 강의에서 수행하기 어려운 학습활동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발표 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 있는가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42900" marR="0" lvl="0" indent="-3429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기존 대면 수업의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진행순서가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실시간 쌍방향 강의의 특징 또는 강의효과성을 위해 바뀔 필요가 있는가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강의관련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영상 후 강의 참여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045" marR="47045" marT="13007" marB="130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8623908"/>
                  </a:ext>
                </a:extLst>
              </a:tr>
              <a:tr h="97908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교수전략</a:t>
                      </a:r>
                    </a:p>
                  </a:txBody>
                  <a:tcPr marL="47045" marR="47045" marT="13007" marB="130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기존 대면 강의에서 활용하던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교수전략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중 실시간 온라인 강의에서 활용하기 어려운 전략이 있는가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42900" marR="0" lvl="0" indent="-3429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기존 대면 강의에서 활용하던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교수전략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중 온라인 학습환경 및 강의 플랫폼의 특징에 맞춰 변경되어야 하는 전략은 무엇이며 어떻게 변경할 것인가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045" marR="47045" marT="13007" marB="130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545519"/>
                  </a:ext>
                </a:extLst>
              </a:tr>
              <a:tr h="7895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강의준비도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045" marR="47045" marT="13007" marB="130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교수자와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학습자는 실시간 온라인 강의에 참여할 수 있는 공간과 기기가 마련되어 있는가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42900" marR="0" lvl="0" indent="-3429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교수자와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학습자는 실시간 온라인 강의 플랫폼의 활용에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능숙한가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플랫폼 활용에 대한 별도의 교육이 요구되는가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045" marR="47045" marT="13007" marB="130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1174759"/>
                  </a:ext>
                </a:extLst>
              </a:tr>
              <a:tr h="8723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대학의 이해와 지원</a:t>
                      </a:r>
                    </a:p>
                  </a:txBody>
                  <a:tcPr marL="47045" marR="47045" marT="13007" marB="130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 대학은 실시간 온라인 강의 운영에 대한 이해와 행정적 준비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출석인정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평가기준 방법 마련 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 마련되어 있는가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42900" marR="0" lvl="0" indent="-3429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실시간 온라인 강의를 위한 지원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플랫폼 라이센스 제공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기기 대여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교수자 연수 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 제공되고 있는가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045" marR="47045" marT="13007" marB="130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3725215"/>
                  </a:ext>
                </a:extLst>
              </a:tr>
              <a:tr h="7895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강의 외 활동</a:t>
                      </a:r>
                    </a:p>
                  </a:txBody>
                  <a:tcPr marL="47045" marR="47045" marT="13007" marB="130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교수자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학습자간 상호작용 위한 전략이 마련되어 있는가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개인 상담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피드백 제공 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42900" marR="0" lvl="0" indent="-3429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학습자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학습자간 상호작용을 위한 전략이 마련되어 있는가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그룹 활동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관계형성 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045" marR="47045" marT="13007" marB="130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89325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28344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810000" y="5382447"/>
            <a:ext cx="11000287" cy="1154136"/>
          </a:xfrm>
        </p:spPr>
        <p:txBody>
          <a:bodyPr>
            <a:noAutofit/>
          </a:bodyPr>
          <a:lstStyle/>
          <a:p>
            <a:pPr algn="r"/>
            <a:r>
              <a:rPr lang="ko-KR" altLang="en-US" sz="2800" b="1" dirty="0" err="1">
                <a:latin typeface="+mn-ea"/>
              </a:rPr>
              <a:t>도재우</a:t>
            </a:r>
            <a:r>
              <a:rPr lang="ko-KR" altLang="en-US" sz="2800" b="1" dirty="0">
                <a:latin typeface="+mn-ea"/>
              </a:rPr>
              <a:t> </a:t>
            </a:r>
            <a:r>
              <a:rPr lang="en-US" altLang="ko-KR" sz="2000" b="1" dirty="0" err="1">
                <a:latin typeface="+mn-ea"/>
              </a:rPr>
              <a:t>Ph.D</a:t>
            </a:r>
            <a:endParaRPr lang="en-US" altLang="ko-KR" sz="2000" b="1" dirty="0">
              <a:latin typeface="+mn-ea"/>
            </a:endParaRPr>
          </a:p>
          <a:p>
            <a:pPr algn="r"/>
            <a:r>
              <a:rPr lang="en-US" altLang="ko-KR" sz="2400" b="1" dirty="0">
                <a:latin typeface="+mn-ea"/>
              </a:rPr>
              <a:t>jaewoo.do@gmail.com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8039101" y="3298373"/>
            <a:ext cx="3975100" cy="1144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5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5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endParaRPr lang="ko-KR" altLang="en-US" sz="5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725435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명언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명언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명언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ACECE1E4-636E-48DB-87ED-4A76DC93378F}"/>
    </a:ext>
  </a:extLst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TM03457503[[fn=명언]]</Template>
  <TotalTime>974</TotalTime>
  <Words>2673</Words>
  <Application>Microsoft Office PowerPoint</Application>
  <PresentationFormat>와이드스크린</PresentationFormat>
  <Paragraphs>309</Paragraphs>
  <Slides>41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41</vt:i4>
      </vt:variant>
    </vt:vector>
  </HeadingPairs>
  <TitlesOfParts>
    <vt:vector size="53" baseType="lpstr">
      <vt:lpstr>HY그래픽M</vt:lpstr>
      <vt:lpstr>HY헤드라인M</vt:lpstr>
      <vt:lpstr>맑은 고딕</vt:lpstr>
      <vt:lpstr>Arial</vt:lpstr>
      <vt:lpstr>Candara</vt:lpstr>
      <vt:lpstr>Century Gothic</vt:lpstr>
      <vt:lpstr>Wingdings</vt:lpstr>
      <vt:lpstr>Wingdings 2</vt:lpstr>
      <vt:lpstr>Wingdings 3</vt:lpstr>
      <vt:lpstr>명언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KEDI</dc:creator>
  <cp:lastModifiedBy>test</cp:lastModifiedBy>
  <cp:revision>137</cp:revision>
  <dcterms:created xsi:type="dcterms:W3CDTF">2020-07-11T12:40:32Z</dcterms:created>
  <dcterms:modified xsi:type="dcterms:W3CDTF">2020-11-13T06:20:52Z</dcterms:modified>
</cp:coreProperties>
</file>