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33" r:id="rId3"/>
    <p:sldId id="286" r:id="rId4"/>
    <p:sldId id="298" r:id="rId5"/>
    <p:sldId id="304" r:id="rId6"/>
    <p:sldId id="306" r:id="rId7"/>
    <p:sldId id="309" r:id="rId8"/>
    <p:sldId id="322" r:id="rId9"/>
    <p:sldId id="270" r:id="rId10"/>
    <p:sldId id="299" r:id="rId11"/>
    <p:sldId id="300" r:id="rId12"/>
    <p:sldId id="301" r:id="rId13"/>
    <p:sldId id="307" r:id="rId14"/>
    <p:sldId id="308" r:id="rId15"/>
    <p:sldId id="328" r:id="rId16"/>
    <p:sldId id="329" r:id="rId17"/>
    <p:sldId id="303" r:id="rId18"/>
    <p:sldId id="312" r:id="rId19"/>
    <p:sldId id="311" r:id="rId20"/>
    <p:sldId id="310" r:id="rId21"/>
    <p:sldId id="315" r:id="rId22"/>
    <p:sldId id="313" r:id="rId23"/>
    <p:sldId id="334" r:id="rId24"/>
    <p:sldId id="317" r:id="rId25"/>
    <p:sldId id="330" r:id="rId26"/>
    <p:sldId id="326" r:id="rId27"/>
    <p:sldId id="314" r:id="rId28"/>
  </p:sldIdLst>
  <p:sldSz cx="12192000" cy="6858000"/>
  <p:notesSz cx="6797675" cy="99298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91" d="100"/>
          <a:sy n="91" d="100"/>
        </p:scale>
        <p:origin x="-438" y="-10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23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2F78-96E5-483F-B3E0-BFC304BCDFA1}" type="datetimeFigureOut">
              <a:rPr lang="ko-KR" altLang="en-US" smtClean="0"/>
              <a:t>2018-03-29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C6A1-A270-4E89-8F43-AE4C39A1ED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7054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2F78-96E5-483F-B3E0-BFC304BCDFA1}" type="datetimeFigureOut">
              <a:rPr lang="ko-KR" altLang="en-US" smtClean="0"/>
              <a:t>2018-03-29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C6A1-A270-4E89-8F43-AE4C39A1ED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2750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2F78-96E5-483F-B3E0-BFC304BCDFA1}" type="datetimeFigureOut">
              <a:rPr lang="ko-KR" altLang="en-US" smtClean="0"/>
              <a:t>2018-03-29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C6A1-A270-4E89-8F43-AE4C39A1ED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0179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2F78-96E5-483F-B3E0-BFC304BCDFA1}" type="datetimeFigureOut">
              <a:rPr lang="ko-KR" altLang="en-US" smtClean="0"/>
              <a:t>2018-03-29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C6A1-A270-4E89-8F43-AE4C39A1ED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916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2F78-96E5-483F-B3E0-BFC304BCDFA1}" type="datetimeFigureOut">
              <a:rPr lang="ko-KR" altLang="en-US" smtClean="0"/>
              <a:t>2018-03-29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C6A1-A270-4E89-8F43-AE4C39A1ED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6833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2F78-96E5-483F-B3E0-BFC304BCDFA1}" type="datetimeFigureOut">
              <a:rPr lang="ko-KR" altLang="en-US" smtClean="0"/>
              <a:t>2018-03-29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C6A1-A270-4E89-8F43-AE4C39A1ED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5119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2F78-96E5-483F-B3E0-BFC304BCDFA1}" type="datetimeFigureOut">
              <a:rPr lang="ko-KR" altLang="en-US" smtClean="0"/>
              <a:t>2018-03-29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C6A1-A270-4E89-8F43-AE4C39A1ED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48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2F78-96E5-483F-B3E0-BFC304BCDFA1}" type="datetimeFigureOut">
              <a:rPr lang="ko-KR" altLang="en-US" smtClean="0"/>
              <a:t>2018-03-29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C6A1-A270-4E89-8F43-AE4C39A1ED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1654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2F78-96E5-483F-B3E0-BFC304BCDFA1}" type="datetimeFigureOut">
              <a:rPr lang="ko-KR" altLang="en-US" smtClean="0"/>
              <a:t>2018-03-29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C6A1-A270-4E89-8F43-AE4C39A1ED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3042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2F78-96E5-483F-B3E0-BFC304BCDFA1}" type="datetimeFigureOut">
              <a:rPr lang="ko-KR" altLang="en-US" smtClean="0"/>
              <a:t>2018-03-29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C6A1-A270-4E89-8F43-AE4C39A1ED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382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2F78-96E5-483F-B3E0-BFC304BCDFA1}" type="datetimeFigureOut">
              <a:rPr lang="ko-KR" altLang="en-US" smtClean="0"/>
              <a:t>2018-03-29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C6A1-A270-4E89-8F43-AE4C39A1ED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338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D2F78-96E5-483F-B3E0-BFC304BCDFA1}" type="datetimeFigureOut">
              <a:rPr lang="ko-KR" altLang="en-US" smtClean="0"/>
              <a:t>2018-03-29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1C6A1-A270-4E89-8F43-AE4C39A1ED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2435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file:///C:\Users\&#52572;&#48372;&#54872;\Documents\&#52852;&#52852;&#50724;&#53665;%20&#48155;&#51008;%20&#54028;&#51068;\%5bKMOVE&#48152;%5d%202018&#45380;%20&#49888;&#51077;&#49373;%20&#50724;&#47532;&#50644;&#53580;&#51060;&#49496;%20&#46041;&#50689;&#49345;.mp4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선택에 대한 이미지 검색결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074" y="-22313"/>
            <a:ext cx="6287778" cy="688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17309" y="304799"/>
            <a:ext cx="7728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Japan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50093" y="3357296"/>
            <a:ext cx="1140056" cy="369332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en-US" altLang="ko-KR" dirty="0" err="1" smtClean="0"/>
              <a:t>Austrailia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968391" y="1001243"/>
            <a:ext cx="11219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Germany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301673" y="2024877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France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090365" y="1463347"/>
            <a:ext cx="612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UAE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683587" y="2664114"/>
            <a:ext cx="1236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Singapore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0" y="0"/>
            <a:ext cx="2717074" cy="6858000"/>
          </a:xfrm>
          <a:prstGeom prst="rect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-686915" y="908587"/>
            <a:ext cx="5884944" cy="1323439"/>
          </a:xfrm>
          <a:prstGeom prst="rect">
            <a:avLst/>
          </a:prstGeom>
          <a:noFill/>
          <a:scene3d>
            <a:camera prst="isometricTopUp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ko-KR" altLang="en-US" sz="8000" dirty="0" smtClean="0">
                <a:solidFill>
                  <a:srgbClr val="FF0000"/>
                </a:solidFill>
              </a:rPr>
              <a:t>가</a:t>
            </a:r>
            <a:r>
              <a:rPr lang="en-US" altLang="ko-KR" sz="8000" dirty="0" smtClean="0">
                <a:solidFill>
                  <a:srgbClr val="FF0000"/>
                </a:solidFill>
              </a:rPr>
              <a:t>~</a:t>
            </a:r>
            <a:r>
              <a:rPr lang="ko-KR" altLang="en-US" sz="8000" dirty="0" err="1" smtClean="0">
                <a:solidFill>
                  <a:srgbClr val="FF0000"/>
                </a:solidFill>
              </a:rPr>
              <a:t>즈</a:t>
            </a:r>
            <a:r>
              <a:rPr lang="en-US" altLang="ko-KR" sz="8000" dirty="0" smtClean="0">
                <a:solidFill>
                  <a:srgbClr val="FF0000"/>
                </a:solidFill>
              </a:rPr>
              <a:t>~</a:t>
            </a:r>
            <a:r>
              <a:rPr lang="ko-KR" altLang="en-US" sz="8000" dirty="0" smtClean="0">
                <a:solidFill>
                  <a:srgbClr val="FF0000"/>
                </a:solidFill>
              </a:rPr>
              <a:t>아</a:t>
            </a:r>
            <a:r>
              <a:rPr lang="en-US" altLang="ko-KR" sz="8000" dirty="0" smtClean="0">
                <a:solidFill>
                  <a:srgbClr val="FF0000"/>
                </a:solidFill>
              </a:rPr>
              <a:t>!!!!</a:t>
            </a:r>
            <a:endParaRPr lang="ko-KR" altLang="en-US" sz="8000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9004852" y="0"/>
            <a:ext cx="3187148" cy="6858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0888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826042" y="2037348"/>
            <a:ext cx="453220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600" dirty="0" smtClean="0">
                <a:solidFill>
                  <a:srgbClr val="FF0000"/>
                </a:solidFill>
              </a:rPr>
              <a:t>K-Move</a:t>
            </a:r>
            <a:endParaRPr lang="ko-KR" altLang="en-US" sz="96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45243" y="3607008"/>
            <a:ext cx="18998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dirty="0" smtClean="0"/>
              <a:t>School</a:t>
            </a:r>
            <a:endParaRPr lang="ko-KR" altLang="en-US" sz="4400" dirty="0"/>
          </a:p>
        </p:txBody>
      </p:sp>
    </p:spTree>
    <p:extLst>
      <p:ext uri="{BB962C8B-B14F-4D97-AF65-F5344CB8AC3E}">
        <p14:creationId xmlns:p14="http://schemas.microsoft.com/office/powerpoint/2010/main" val="350195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move에 대한 이미지 검색결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69358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kmove에 대한 이미지 검색결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5869" y="0"/>
            <a:ext cx="52561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524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84928" y="3731304"/>
            <a:ext cx="55002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l"/>
            </a:pPr>
            <a:r>
              <a:rPr lang="ko-KR" altLang="en-US" sz="2800" dirty="0" smtClean="0"/>
              <a:t>국비 장학생은 어떻게 되는가</a:t>
            </a:r>
            <a:r>
              <a:rPr lang="en-US" altLang="ko-KR" sz="2800" dirty="0" smtClean="0"/>
              <a:t>?</a:t>
            </a:r>
            <a:endParaRPr lang="ko-KR" alt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3484928" y="1337020"/>
            <a:ext cx="54617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l"/>
            </a:pPr>
            <a:r>
              <a:rPr lang="ko-KR" altLang="en-US" sz="2800" dirty="0" smtClean="0"/>
              <a:t>한국은 안 보이고 세상은 넓다</a:t>
            </a:r>
            <a:endParaRPr lang="ko-KR" alt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3484928" y="4836113"/>
            <a:ext cx="3704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l"/>
            </a:pPr>
            <a:r>
              <a:rPr lang="ko-KR" altLang="en-US" sz="2800" dirty="0" smtClean="0"/>
              <a:t>나도 할 수 있을까</a:t>
            </a:r>
            <a:r>
              <a:rPr lang="en-US" altLang="ko-KR" sz="2800" dirty="0" smtClean="0"/>
              <a:t>?</a:t>
            </a:r>
            <a:endParaRPr lang="ko-KR" alt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3484928" y="2534162"/>
            <a:ext cx="35782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l"/>
            </a:pPr>
            <a:r>
              <a:rPr lang="ko-KR" altLang="en-US" sz="2800" dirty="0" smtClean="0"/>
              <a:t>어디로 갈 것인가</a:t>
            </a:r>
            <a:r>
              <a:rPr lang="en-US" altLang="ko-KR" sz="2800" dirty="0" smtClean="0"/>
              <a:t>?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5475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[MT리포트] 해외취업은 '기회'? 연봉 2000만원 '박봉'에 허우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304" y="3027584"/>
            <a:ext cx="5334000" cy="3324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225304" y="734497"/>
            <a:ext cx="5113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solidFill>
                  <a:srgbClr val="0000FF"/>
                </a:solidFill>
              </a:rPr>
              <a:t>한국은 안 보이고 세상은 넓다</a:t>
            </a:r>
            <a:endParaRPr lang="ko-KR" altLang="en-US" sz="2800" dirty="0">
              <a:solidFill>
                <a:srgbClr val="0000FF"/>
              </a:solidFill>
            </a:endParaRPr>
          </a:p>
        </p:txBody>
      </p:sp>
      <p:pic>
        <p:nvPicPr>
          <p:cNvPr id="4100" name="Picture 4" descr="세계지도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5354" y="1360621"/>
            <a:ext cx="5619750" cy="3333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772034" y="2386019"/>
            <a:ext cx="5113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solidFill>
                  <a:srgbClr val="0000FF"/>
                </a:solidFill>
              </a:rPr>
              <a:t>이대로 좌절 할 것인가</a:t>
            </a:r>
            <a:r>
              <a:rPr lang="en-US" altLang="ko-KR" sz="2800" dirty="0" smtClean="0">
                <a:solidFill>
                  <a:srgbClr val="0000FF"/>
                </a:solidFill>
              </a:rPr>
              <a:t>?</a:t>
            </a:r>
            <a:endParaRPr lang="ko-KR" altLang="en-US" sz="28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235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[MT리포트] 해외취업은 '기회'? 연봉 2000만원 '박봉'에 허우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5" y="1329180"/>
            <a:ext cx="9851161" cy="502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46225" y="463689"/>
            <a:ext cx="31165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>
                <a:solidFill>
                  <a:srgbClr val="0000FF"/>
                </a:solidFill>
              </a:rPr>
              <a:t>어디로 갈 것인가</a:t>
            </a:r>
            <a:r>
              <a:rPr lang="en-US" altLang="ko-KR" sz="2800" dirty="0" smtClean="0">
                <a:solidFill>
                  <a:srgbClr val="0000FF"/>
                </a:solidFill>
              </a:rPr>
              <a:t>?</a:t>
            </a:r>
            <a:endParaRPr lang="ko-KR" altLang="en-US" sz="2800" dirty="0">
              <a:solidFill>
                <a:srgbClr val="0000FF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9341963" y="2743200"/>
            <a:ext cx="1555423" cy="92382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529746" y="479118"/>
            <a:ext cx="4039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>
                <a:solidFill>
                  <a:srgbClr val="0000FF"/>
                </a:solidFill>
              </a:rPr>
              <a:t>해외 취업</a:t>
            </a:r>
            <a:r>
              <a:rPr lang="en-US" altLang="ko-KR" sz="2800" dirty="0" smtClean="0">
                <a:solidFill>
                  <a:srgbClr val="0000FF"/>
                </a:solidFill>
              </a:rPr>
              <a:t>, </a:t>
            </a:r>
            <a:r>
              <a:rPr lang="ko-KR" altLang="en-US" sz="2800" dirty="0" smtClean="0">
                <a:solidFill>
                  <a:srgbClr val="0000FF"/>
                </a:solidFill>
              </a:rPr>
              <a:t>정말 되는가</a:t>
            </a:r>
            <a:r>
              <a:rPr lang="en-US" altLang="ko-KR" sz="2800" dirty="0" smtClean="0">
                <a:solidFill>
                  <a:srgbClr val="0000FF"/>
                </a:solidFill>
              </a:rPr>
              <a:t>?</a:t>
            </a:r>
            <a:endParaRPr lang="ko-KR" altLang="en-US" sz="28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18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age.chosun.com/sitedata/image/201703/22/2017032200842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343" y="838985"/>
            <a:ext cx="10726057" cy="586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56343" y="315765"/>
            <a:ext cx="2271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>
                <a:solidFill>
                  <a:srgbClr val="0000FF"/>
                </a:solidFill>
              </a:rPr>
              <a:t>왜 일본인가</a:t>
            </a:r>
            <a:r>
              <a:rPr lang="en-US" altLang="ko-KR" sz="2800" dirty="0" smtClean="0">
                <a:solidFill>
                  <a:srgbClr val="0000FF"/>
                </a:solidFill>
              </a:rPr>
              <a:t>?</a:t>
            </a:r>
            <a:endParaRPr lang="ko-KR" altLang="en-US" sz="28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74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한일 임금 비교에 대한 이미지 검색결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46" y="706164"/>
            <a:ext cx="10178149" cy="5240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68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관련 이미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79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577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3402" y="1201028"/>
            <a:ext cx="88264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 smtClean="0">
                <a:solidFill>
                  <a:srgbClr val="0000FF"/>
                </a:solidFill>
              </a:rPr>
              <a:t>돈도 없고</a:t>
            </a:r>
            <a:r>
              <a:rPr lang="en-US" altLang="ko-KR" sz="3600" dirty="0" smtClean="0">
                <a:solidFill>
                  <a:srgbClr val="0000FF"/>
                </a:solidFill>
              </a:rPr>
              <a:t>, </a:t>
            </a:r>
            <a:r>
              <a:rPr lang="ko-KR" altLang="en-US" sz="3600" dirty="0" smtClean="0">
                <a:solidFill>
                  <a:srgbClr val="0000FF"/>
                </a:solidFill>
              </a:rPr>
              <a:t>줄도 없고</a:t>
            </a:r>
            <a:r>
              <a:rPr lang="en-US" altLang="ko-KR" sz="3600" dirty="0" smtClean="0">
                <a:solidFill>
                  <a:srgbClr val="0000FF"/>
                </a:solidFill>
              </a:rPr>
              <a:t>, </a:t>
            </a:r>
            <a:r>
              <a:rPr lang="ko-KR" altLang="en-US" sz="3600" dirty="0" smtClean="0">
                <a:solidFill>
                  <a:srgbClr val="0000FF"/>
                </a:solidFill>
              </a:rPr>
              <a:t>어학도 안 되는데</a:t>
            </a:r>
            <a:r>
              <a:rPr lang="en-US" altLang="ko-KR" sz="3600" dirty="0" smtClean="0">
                <a:solidFill>
                  <a:srgbClr val="0000FF"/>
                </a:solidFill>
              </a:rPr>
              <a:t>…..</a:t>
            </a:r>
            <a:endParaRPr lang="ko-KR" altLang="en-US" sz="3600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01398" y="2789415"/>
            <a:ext cx="2015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solidFill>
                  <a:srgbClr val="FF0000"/>
                </a:solidFill>
              </a:rPr>
              <a:t>Money, </a:t>
            </a:r>
            <a:r>
              <a:rPr lang="ko-KR" altLang="en-US" sz="2800" dirty="0" smtClean="0">
                <a:solidFill>
                  <a:srgbClr val="FF0000"/>
                </a:solidFill>
              </a:rPr>
              <a:t>돈</a:t>
            </a:r>
            <a:r>
              <a:rPr lang="en-US" altLang="ko-KR" sz="2800" dirty="0" smtClean="0">
                <a:solidFill>
                  <a:srgbClr val="FF0000"/>
                </a:solidFill>
              </a:rPr>
              <a:t>?</a:t>
            </a:r>
            <a:endParaRPr lang="ko-KR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01398" y="3670896"/>
            <a:ext cx="37283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solidFill>
                  <a:srgbClr val="FF0000"/>
                </a:solidFill>
              </a:rPr>
              <a:t>Core Capability, </a:t>
            </a:r>
            <a:r>
              <a:rPr lang="ko-KR" altLang="en-US" sz="2800" dirty="0" smtClean="0">
                <a:solidFill>
                  <a:srgbClr val="FF0000"/>
                </a:solidFill>
              </a:rPr>
              <a:t>실력</a:t>
            </a:r>
            <a:r>
              <a:rPr lang="en-US" altLang="ko-KR" sz="2800" dirty="0" smtClean="0">
                <a:solidFill>
                  <a:srgbClr val="FF0000"/>
                </a:solidFill>
              </a:rPr>
              <a:t>?</a:t>
            </a:r>
            <a:endParaRPr lang="ko-KR" alt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01398" y="4685271"/>
            <a:ext cx="3704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solidFill>
                  <a:srgbClr val="FF0000"/>
                </a:solidFill>
              </a:rPr>
              <a:t>Language, </a:t>
            </a:r>
            <a:r>
              <a:rPr lang="ko-KR" altLang="en-US" sz="2800" dirty="0" smtClean="0">
                <a:solidFill>
                  <a:srgbClr val="FF0000"/>
                </a:solidFill>
              </a:rPr>
              <a:t>어학 실력</a:t>
            </a:r>
            <a:r>
              <a:rPr lang="en-US" altLang="ko-KR" sz="2800" dirty="0" smtClean="0">
                <a:solidFill>
                  <a:srgbClr val="FF0000"/>
                </a:solidFill>
              </a:rPr>
              <a:t>?</a:t>
            </a:r>
            <a:endParaRPr lang="ko-KR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11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81743" y="1120449"/>
            <a:ext cx="117102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dirty="0" smtClean="0">
                <a:solidFill>
                  <a:schemeClr val="bg2">
                    <a:lumMod val="50000"/>
                  </a:schemeClr>
                </a:solidFill>
              </a:rPr>
              <a:t>돈도 없고</a:t>
            </a:r>
            <a:r>
              <a:rPr lang="en-US" altLang="ko-KR" sz="4800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ko-KR" altLang="en-US" sz="4800" dirty="0" smtClean="0">
                <a:solidFill>
                  <a:schemeClr val="bg2">
                    <a:lumMod val="50000"/>
                  </a:schemeClr>
                </a:solidFill>
              </a:rPr>
              <a:t>줄도 없고</a:t>
            </a:r>
            <a:r>
              <a:rPr lang="en-US" altLang="ko-KR" sz="4800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ko-KR" altLang="en-US" sz="4800" dirty="0" smtClean="0">
                <a:solidFill>
                  <a:schemeClr val="bg2">
                    <a:lumMod val="50000"/>
                  </a:schemeClr>
                </a:solidFill>
              </a:rPr>
              <a:t>어학도 안 되는데</a:t>
            </a:r>
            <a:r>
              <a:rPr lang="en-US" altLang="ko-KR" sz="4800" dirty="0" smtClean="0">
                <a:solidFill>
                  <a:schemeClr val="bg2">
                    <a:lumMod val="50000"/>
                  </a:schemeClr>
                </a:solidFill>
              </a:rPr>
              <a:t>…..</a:t>
            </a:r>
            <a:endParaRPr lang="ko-KR" altLang="en-US" sz="4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30280" y="4051989"/>
            <a:ext cx="68723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800" dirty="0" smtClean="0">
                <a:solidFill>
                  <a:srgbClr val="0000FF"/>
                </a:solidFill>
              </a:rPr>
              <a:t>할 수 있다</a:t>
            </a:r>
            <a:r>
              <a:rPr lang="en-US" altLang="ko-KR" sz="8800" dirty="0" smtClean="0">
                <a:solidFill>
                  <a:srgbClr val="0000FF"/>
                </a:solidFill>
              </a:rPr>
              <a:t>!!! </a:t>
            </a:r>
            <a:endParaRPr lang="ko-KR" altLang="en-US" sz="8800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79770" y="2664570"/>
            <a:ext cx="35734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>
                <a:solidFill>
                  <a:srgbClr val="FF0000"/>
                </a:solidFill>
              </a:rPr>
              <a:t>나도 할 수 있을까</a:t>
            </a:r>
            <a:r>
              <a:rPr lang="en-US" altLang="ko-KR" sz="2800" dirty="0" smtClean="0">
                <a:solidFill>
                  <a:srgbClr val="FF0000"/>
                </a:solidFill>
              </a:rPr>
              <a:t>???</a:t>
            </a:r>
            <a:endParaRPr lang="ko-KR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493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763029" y="1666957"/>
            <a:ext cx="644105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 smtClean="0">
                <a:solidFill>
                  <a:srgbClr val="FF0000"/>
                </a:solidFill>
              </a:rPr>
              <a:t>“K-Move </a:t>
            </a:r>
            <a:r>
              <a:rPr lang="ko-KR" altLang="en-US" sz="4800" dirty="0" smtClean="0">
                <a:solidFill>
                  <a:srgbClr val="FF0000"/>
                </a:solidFill>
              </a:rPr>
              <a:t>일본 취업반</a:t>
            </a:r>
            <a:r>
              <a:rPr lang="en-US" altLang="ko-KR" sz="4800" dirty="0" smtClean="0">
                <a:solidFill>
                  <a:srgbClr val="FF0000"/>
                </a:solidFill>
              </a:rPr>
              <a:t>”,</a:t>
            </a:r>
          </a:p>
          <a:p>
            <a:endParaRPr lang="en-US" altLang="ko-KR" sz="4800" dirty="0">
              <a:solidFill>
                <a:srgbClr val="FF0000"/>
              </a:solidFill>
            </a:endParaRPr>
          </a:p>
          <a:p>
            <a:r>
              <a:rPr lang="ko-KR" altLang="en-US" sz="4800" dirty="0" smtClean="0">
                <a:solidFill>
                  <a:srgbClr val="FF0000"/>
                </a:solidFill>
              </a:rPr>
              <a:t> 다 </a:t>
            </a:r>
            <a:r>
              <a:rPr lang="ko-KR" altLang="en-US" sz="4800" dirty="0" smtClean="0">
                <a:solidFill>
                  <a:srgbClr val="0000FF"/>
                </a:solidFill>
              </a:rPr>
              <a:t>해결</a:t>
            </a:r>
            <a:r>
              <a:rPr lang="ko-KR" altLang="en-US" sz="4800" dirty="0" smtClean="0">
                <a:solidFill>
                  <a:srgbClr val="FF0000"/>
                </a:solidFill>
              </a:rPr>
              <a:t>해 준다</a:t>
            </a:r>
            <a:endParaRPr lang="ko-KR" altLang="en-US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22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68903" y="602397"/>
            <a:ext cx="2015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solidFill>
                  <a:srgbClr val="FF0000"/>
                </a:solidFill>
              </a:rPr>
              <a:t>Money, </a:t>
            </a:r>
            <a:r>
              <a:rPr lang="ko-KR" altLang="en-US" sz="2800" dirty="0" smtClean="0">
                <a:solidFill>
                  <a:srgbClr val="FF0000"/>
                </a:solidFill>
              </a:rPr>
              <a:t>돈</a:t>
            </a:r>
            <a:r>
              <a:rPr lang="en-US" altLang="ko-KR" sz="2800" dirty="0" smtClean="0">
                <a:solidFill>
                  <a:srgbClr val="FF0000"/>
                </a:solidFill>
              </a:rPr>
              <a:t>?</a:t>
            </a:r>
            <a:endParaRPr lang="ko-KR" altLang="en-US" sz="2800" dirty="0">
              <a:solidFill>
                <a:srgbClr val="FF0000"/>
              </a:solidFill>
            </a:endParaRPr>
          </a:p>
        </p:txBody>
      </p:sp>
      <p:pic>
        <p:nvPicPr>
          <p:cNvPr id="5122" name="Picture 2" descr="[MT리포트] 해외취업은 '기회'? 연봉 2000만원 '박봉'에 허우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398" y="1359507"/>
            <a:ext cx="8290841" cy="4796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모서리가 둥근 직사각형 3"/>
          <p:cNvSpPr/>
          <p:nvPr/>
        </p:nvSpPr>
        <p:spPr>
          <a:xfrm>
            <a:off x="2163398" y="5081047"/>
            <a:ext cx="8290841" cy="77299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439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68903" y="602397"/>
            <a:ext cx="57096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solidFill>
                  <a:srgbClr val="FF0000"/>
                </a:solidFill>
              </a:rPr>
              <a:t>Core Capability, </a:t>
            </a:r>
            <a:r>
              <a:rPr lang="ko-KR" altLang="en-US" sz="2800" dirty="0" smtClean="0">
                <a:solidFill>
                  <a:srgbClr val="FF0000"/>
                </a:solidFill>
              </a:rPr>
              <a:t>실력</a:t>
            </a:r>
            <a:r>
              <a:rPr lang="en-US" altLang="ko-KR" sz="2800" dirty="0" smtClean="0">
                <a:solidFill>
                  <a:srgbClr val="FF0000"/>
                </a:solidFill>
              </a:rPr>
              <a:t>?  </a:t>
            </a:r>
            <a:r>
              <a:rPr lang="ko-KR" altLang="en-US" sz="2800" dirty="0" smtClean="0">
                <a:solidFill>
                  <a:srgbClr val="FF0000"/>
                </a:solidFill>
              </a:rPr>
              <a:t>어학 실력</a:t>
            </a:r>
            <a:r>
              <a:rPr lang="en-US" altLang="ko-KR" sz="2800" dirty="0" smtClean="0">
                <a:solidFill>
                  <a:srgbClr val="FF0000"/>
                </a:solidFill>
              </a:rPr>
              <a:t>?</a:t>
            </a:r>
            <a:endParaRPr lang="ko-KR" altLang="en-US" sz="2800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982395" y="2746478"/>
            <a:ext cx="71620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/>
              <a:t>CAD, CATIA </a:t>
            </a:r>
            <a:r>
              <a:rPr lang="ko-KR" altLang="en-US" sz="2000" dirty="0" smtClean="0"/>
              <a:t>및 일본어 회화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집중 교육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이것으로 전문가 된다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81306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취업성공요인 어학에 대한 이미지 검색결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804" y="159657"/>
            <a:ext cx="6386286" cy="638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26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일본취업성공에 대한 이미지 검색결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32" y="993775"/>
            <a:ext cx="11656952" cy="4274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384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107651" y="301485"/>
            <a:ext cx="26308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>
                <a:solidFill>
                  <a:srgbClr val="0000FF"/>
                </a:solidFill>
              </a:rPr>
              <a:t>무엇을 하는가</a:t>
            </a:r>
            <a:r>
              <a:rPr lang="en-US" altLang="ko-KR" sz="2800" dirty="0" smtClean="0">
                <a:solidFill>
                  <a:srgbClr val="0000FF"/>
                </a:solidFill>
              </a:rPr>
              <a:t>?</a:t>
            </a:r>
            <a:endParaRPr lang="ko-KR" altLang="en-US" sz="2800" dirty="0">
              <a:solidFill>
                <a:srgbClr val="0000FF"/>
              </a:solidFill>
            </a:endParaRPr>
          </a:p>
        </p:txBody>
      </p:sp>
      <p:pic>
        <p:nvPicPr>
          <p:cNvPr id="3074" name="Picture 2" descr="[MT리포트] 해외취업은 '기회'? 연봉 2000만원 '박봉'에 허우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485" y="914400"/>
            <a:ext cx="9671901" cy="5473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타원 1"/>
          <p:cNvSpPr/>
          <p:nvPr/>
        </p:nvSpPr>
        <p:spPr>
          <a:xfrm>
            <a:off x="1904214" y="2187019"/>
            <a:ext cx="2714920" cy="32993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7317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410996" y="941621"/>
            <a:ext cx="9531927" cy="1290751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410996" y="990452"/>
            <a:ext cx="9531927" cy="1241920"/>
          </a:xfrm>
          <a:prstGeom prst="rect">
            <a:avLst/>
          </a:prstGeom>
          <a:noFill/>
        </p:spPr>
        <p:txBody>
          <a:bodyPr wrap="none" rtlCol="0" anchor="ctr" anchorCtr="0">
            <a:noAutofit/>
          </a:bodyPr>
          <a:lstStyle/>
          <a:p>
            <a:pPr algn="ctr"/>
            <a:r>
              <a:rPr lang="en-US" altLang="ko-KR" sz="4000" b="1" dirty="0" smtClean="0"/>
              <a:t>K-MOVE </a:t>
            </a:r>
            <a:r>
              <a:rPr lang="ko-KR" altLang="en-US" sz="4000" b="1" dirty="0" smtClean="0"/>
              <a:t>스쿨 일본 취업반 선발</a:t>
            </a:r>
            <a:endParaRPr lang="ko-KR" altLang="en-US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566314" y="3073522"/>
            <a:ext cx="7523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/>
              <a:t>기계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자동차 부품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설계설비분야 일본 취업 연수 과정</a:t>
            </a:r>
            <a:endParaRPr lang="ko-KR" alt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4032057" y="5276428"/>
            <a:ext cx="4336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dirty="0" smtClean="0"/>
              <a:t>우송정보대학 </a:t>
            </a:r>
            <a:r>
              <a:rPr lang="en-US" altLang="ko-KR" dirty="0" smtClean="0"/>
              <a:t>Global</a:t>
            </a:r>
            <a:r>
              <a:rPr lang="ko-KR" altLang="en-US" dirty="0" smtClean="0"/>
              <a:t>협력센터 </a:t>
            </a:r>
            <a:endParaRPr lang="en-US" altLang="ko-KR" dirty="0" smtClean="0"/>
          </a:p>
          <a:p>
            <a:pPr algn="ctr"/>
            <a:r>
              <a:rPr lang="ko-KR" altLang="en-US" dirty="0" err="1" smtClean="0"/>
              <a:t>센터장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최보환</a:t>
            </a:r>
            <a:r>
              <a:rPr lang="ko-KR" altLang="en-US" dirty="0" smtClean="0"/>
              <a:t> 교수</a:t>
            </a:r>
            <a:endParaRPr lang="en-US" altLang="ko-KR" dirty="0" smtClean="0"/>
          </a:p>
          <a:p>
            <a:pPr algn="ctr"/>
            <a:r>
              <a:rPr lang="en-US" altLang="ko-KR" dirty="0" smtClean="0"/>
              <a:t>(HP 010-7546-3233 / bochoi@wsi.ac.kr)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742562" y="4571636"/>
            <a:ext cx="1083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2018. 4. </a:t>
            </a:r>
            <a:endParaRPr lang="ko-KR" altLang="en-US" dirty="0"/>
          </a:p>
        </p:txBody>
      </p:sp>
      <p:sp>
        <p:nvSpPr>
          <p:cNvPr id="7" name="실행 단추: 앞으로 또는 다음 6">
            <a:hlinkClick r:id="rId2" action="ppaction://hlinkfile" highlightClick="1"/>
          </p:cNvPr>
          <p:cNvSpPr/>
          <p:nvPr/>
        </p:nvSpPr>
        <p:spPr>
          <a:xfrm>
            <a:off x="10090182" y="5934974"/>
            <a:ext cx="339154" cy="264784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9333787" y="6211017"/>
            <a:ext cx="20015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/>
              <a:t>2017 </a:t>
            </a:r>
            <a:r>
              <a:rPr lang="en-US" altLang="ko-KR" sz="1200" smtClean="0"/>
              <a:t>K-Move </a:t>
            </a:r>
            <a:r>
              <a:rPr lang="ko-KR" altLang="en-US" sz="1200" dirty="0" smtClean="0"/>
              <a:t>일본 취업반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256784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155911" y="3306875"/>
            <a:ext cx="11220235" cy="3180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endParaRPr lang="ko-KR" altLang="en-US" sz="2000" dirty="0" smtClean="0">
              <a:latin typeface="+mn-ea"/>
            </a:endParaRPr>
          </a:p>
          <a:p>
            <a:pPr marL="285750" indent="-285750" algn="just" fontAlgn="base">
              <a:lnSpc>
                <a:spcPct val="160000"/>
              </a:lnSpc>
              <a:buFont typeface="Wingdings" panose="05000000000000000000" pitchFamily="2" charset="2"/>
              <a:buChar char="l"/>
            </a:pPr>
            <a:r>
              <a:rPr lang="en-US" altLang="ko-KR" sz="2000" kern="0" spc="0" dirty="0" smtClean="0">
                <a:solidFill>
                  <a:srgbClr val="000000"/>
                </a:solidFill>
                <a:effectLst/>
                <a:latin typeface="+mn-ea"/>
              </a:rPr>
              <a:t>K-Move </a:t>
            </a:r>
            <a:r>
              <a:rPr lang="ko-KR" altLang="en-US" sz="2000" kern="0" spc="0" dirty="0" smtClean="0">
                <a:solidFill>
                  <a:srgbClr val="000000"/>
                </a:solidFill>
                <a:effectLst/>
                <a:latin typeface="+mn-ea"/>
              </a:rPr>
              <a:t>사업 정부 지원 내용 </a:t>
            </a:r>
            <a:r>
              <a:rPr lang="en-US" altLang="ko-KR" sz="2000" kern="0" spc="0" dirty="0" smtClean="0">
                <a:solidFill>
                  <a:srgbClr val="000000"/>
                </a:solidFill>
                <a:effectLst/>
                <a:latin typeface="+mn-ea"/>
              </a:rPr>
              <a:t>: </a:t>
            </a:r>
            <a:endParaRPr lang="ko-KR" altLang="en-US" sz="2000" kern="0" spc="0" dirty="0" smtClean="0">
              <a:solidFill>
                <a:srgbClr val="000000"/>
              </a:solidFill>
              <a:effectLst/>
              <a:latin typeface="+mn-ea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1600" kern="0" spc="0" dirty="0" smtClean="0">
                <a:solidFill>
                  <a:srgbClr val="000000"/>
                </a:solidFill>
                <a:effectLst/>
                <a:latin typeface="+mn-ea"/>
              </a:rPr>
              <a:t>1) </a:t>
            </a:r>
            <a:r>
              <a:rPr lang="ko-KR" altLang="en-US" sz="1600" kern="0" spc="0" dirty="0" smtClean="0">
                <a:solidFill>
                  <a:srgbClr val="000000"/>
                </a:solidFill>
                <a:effectLst/>
                <a:latin typeface="+mn-ea"/>
              </a:rPr>
              <a:t>해외취업과정 운영 시 학생 </a:t>
            </a:r>
            <a:r>
              <a:rPr lang="en-US" altLang="ko-KR" sz="1600" kern="0" spc="0" dirty="0" smtClean="0">
                <a:solidFill>
                  <a:srgbClr val="000000"/>
                </a:solidFill>
                <a:effectLst/>
                <a:latin typeface="+mn-ea"/>
              </a:rPr>
              <a:t>1</a:t>
            </a:r>
            <a:r>
              <a:rPr lang="ko-KR" altLang="en-US" sz="1600" kern="0" spc="0" dirty="0" smtClean="0">
                <a:solidFill>
                  <a:srgbClr val="000000"/>
                </a:solidFill>
                <a:effectLst/>
                <a:latin typeface="+mn-ea"/>
              </a:rPr>
              <a:t>인당 최대 </a:t>
            </a:r>
            <a:r>
              <a:rPr lang="en-US" altLang="ko-KR" sz="1600" kern="0" spc="0" dirty="0" smtClean="0">
                <a:solidFill>
                  <a:srgbClr val="000000"/>
                </a:solidFill>
                <a:effectLst/>
                <a:latin typeface="+mn-ea"/>
              </a:rPr>
              <a:t>800</a:t>
            </a:r>
            <a:r>
              <a:rPr lang="ko-KR" altLang="en-US" sz="1600" kern="0" spc="0" dirty="0" smtClean="0">
                <a:solidFill>
                  <a:srgbClr val="000000"/>
                </a:solidFill>
                <a:effectLst/>
                <a:latin typeface="+mn-ea"/>
              </a:rPr>
              <a:t>만원 지원</a:t>
            </a:r>
          </a:p>
          <a:p>
            <a:pPr marL="1250950" indent="-1250950" algn="just" fontAlgn="base">
              <a:lnSpc>
                <a:spcPct val="103000"/>
              </a:lnSpc>
            </a:pPr>
            <a:r>
              <a:rPr lang="en-US" altLang="ko-KR" sz="1600" kern="0" spc="0" dirty="0" smtClean="0">
                <a:solidFill>
                  <a:srgbClr val="000000"/>
                </a:solidFill>
                <a:effectLst/>
                <a:latin typeface="+mn-ea"/>
              </a:rPr>
              <a:t>   (</a:t>
            </a:r>
            <a:r>
              <a:rPr lang="ko-KR" altLang="en-US" sz="1600" kern="0" spc="-20" dirty="0" smtClean="0">
                <a:solidFill>
                  <a:srgbClr val="000000"/>
                </a:solidFill>
                <a:effectLst/>
                <a:latin typeface="+mn-ea"/>
              </a:rPr>
              <a:t>사용용도 </a:t>
            </a:r>
            <a:r>
              <a:rPr lang="en-US" altLang="ko-KR" sz="1600" kern="0" spc="0" dirty="0" smtClean="0">
                <a:solidFill>
                  <a:srgbClr val="000000"/>
                </a:solidFill>
                <a:effectLst/>
                <a:latin typeface="+mn-ea"/>
              </a:rPr>
              <a:t>:</a:t>
            </a:r>
            <a:r>
              <a:rPr lang="ko-KR" altLang="en-US" sz="1600" kern="0" spc="-30" dirty="0" smtClean="0">
                <a:solidFill>
                  <a:srgbClr val="000000"/>
                </a:solidFill>
                <a:effectLst/>
                <a:latin typeface="+mn-ea"/>
              </a:rPr>
              <a:t> 연수생 모집</a:t>
            </a:r>
            <a:r>
              <a:rPr lang="en-US" altLang="ko-KR" sz="1600" kern="0" spc="-30" dirty="0" smtClean="0">
                <a:solidFill>
                  <a:srgbClr val="000000"/>
                </a:solidFill>
                <a:effectLst/>
                <a:latin typeface="+mn-ea"/>
              </a:rPr>
              <a:t>/</a:t>
            </a:r>
            <a:r>
              <a:rPr lang="ko-KR" altLang="en-US" sz="1600" kern="0" spc="-30" dirty="0" smtClean="0">
                <a:solidFill>
                  <a:srgbClr val="000000"/>
                </a:solidFill>
                <a:effectLst/>
                <a:latin typeface="+mn-ea"/>
              </a:rPr>
              <a:t>관리</a:t>
            </a:r>
            <a:r>
              <a:rPr lang="en-US" altLang="ko-KR" sz="1600" kern="0" spc="-30" dirty="0" smtClean="0">
                <a:solidFill>
                  <a:srgbClr val="000000"/>
                </a:solidFill>
                <a:effectLst/>
                <a:latin typeface="+mn-ea"/>
              </a:rPr>
              <a:t>, </a:t>
            </a:r>
            <a:r>
              <a:rPr lang="ko-KR" altLang="en-US" sz="1600" kern="0" spc="-30" dirty="0" smtClean="0">
                <a:solidFill>
                  <a:srgbClr val="000000"/>
                </a:solidFill>
                <a:effectLst/>
                <a:latin typeface="+mn-ea"/>
              </a:rPr>
              <a:t>교육비</a:t>
            </a:r>
            <a:r>
              <a:rPr lang="en-US" altLang="ko-KR" sz="1600" kern="0" spc="-30" dirty="0" smtClean="0">
                <a:solidFill>
                  <a:srgbClr val="000000"/>
                </a:solidFill>
                <a:effectLst/>
                <a:latin typeface="+mn-ea"/>
              </a:rPr>
              <a:t>, </a:t>
            </a:r>
            <a:r>
              <a:rPr lang="ko-KR" altLang="en-US" sz="1600" kern="0" spc="-30" dirty="0" smtClean="0">
                <a:solidFill>
                  <a:srgbClr val="000000"/>
                </a:solidFill>
                <a:effectLst/>
                <a:latin typeface="+mn-ea"/>
              </a:rPr>
              <a:t>취업알선</a:t>
            </a:r>
            <a:r>
              <a:rPr lang="en-US" altLang="ko-KR" sz="1600" kern="0" spc="-30" dirty="0" smtClean="0">
                <a:solidFill>
                  <a:srgbClr val="000000"/>
                </a:solidFill>
                <a:effectLst/>
                <a:latin typeface="+mn-ea"/>
              </a:rPr>
              <a:t>, </a:t>
            </a:r>
            <a:r>
              <a:rPr lang="ko-KR" altLang="en-US" sz="1600" kern="0" spc="-30" dirty="0" smtClean="0">
                <a:solidFill>
                  <a:srgbClr val="000000"/>
                </a:solidFill>
                <a:effectLst/>
                <a:latin typeface="+mn-ea"/>
              </a:rPr>
              <a:t>인건비</a:t>
            </a:r>
            <a:r>
              <a:rPr lang="en-US" altLang="ko-KR" sz="1600" kern="0" spc="-30" dirty="0" smtClean="0">
                <a:solidFill>
                  <a:srgbClr val="000000"/>
                </a:solidFill>
                <a:effectLst/>
                <a:latin typeface="+mn-ea"/>
              </a:rPr>
              <a:t>, </a:t>
            </a:r>
            <a:r>
              <a:rPr lang="ko-KR" altLang="en-US" sz="1600" kern="0" spc="-30" dirty="0" smtClean="0">
                <a:solidFill>
                  <a:srgbClr val="000000"/>
                </a:solidFill>
                <a:effectLst/>
                <a:latin typeface="+mn-ea"/>
              </a:rPr>
              <a:t>사후 관리</a:t>
            </a:r>
            <a:r>
              <a:rPr lang="en-US" altLang="ko-KR" sz="1600" kern="0" spc="-30" dirty="0" smtClean="0">
                <a:solidFill>
                  <a:srgbClr val="000000"/>
                </a:solidFill>
                <a:effectLst/>
                <a:latin typeface="+mn-ea"/>
              </a:rPr>
              <a:t>, </a:t>
            </a:r>
            <a:r>
              <a:rPr lang="ko-KR" altLang="en-US" sz="1600" kern="0" spc="-30" dirty="0" smtClean="0">
                <a:solidFill>
                  <a:srgbClr val="000000"/>
                </a:solidFill>
                <a:effectLst/>
                <a:latin typeface="+mn-ea"/>
              </a:rPr>
              <a:t>연수생 보험 등 연수관련 비용</a:t>
            </a:r>
            <a:r>
              <a:rPr lang="en-US" altLang="ko-KR" sz="1600" kern="0" spc="-30" dirty="0" smtClean="0">
                <a:solidFill>
                  <a:srgbClr val="000000"/>
                </a:solidFill>
                <a:latin typeface="+mn-ea"/>
              </a:rPr>
              <a:t>)</a:t>
            </a:r>
            <a:r>
              <a:rPr lang="ko-KR" altLang="en-US" sz="1600" kern="0" spc="-20" dirty="0" smtClean="0">
                <a:solidFill>
                  <a:srgbClr val="000000"/>
                </a:solidFill>
                <a:effectLst/>
                <a:latin typeface="+mn-ea"/>
              </a:rPr>
              <a:t> </a:t>
            </a:r>
            <a:endParaRPr lang="en-US" altLang="ko-KR" sz="1600" kern="0" spc="-20" dirty="0" smtClean="0">
              <a:solidFill>
                <a:srgbClr val="000000"/>
              </a:solidFill>
              <a:latin typeface="+mn-ea"/>
            </a:endParaRPr>
          </a:p>
          <a:p>
            <a:pPr algn="just" fontAlgn="base">
              <a:lnSpc>
                <a:spcPct val="105000"/>
              </a:lnSpc>
            </a:pPr>
            <a:r>
              <a:rPr lang="en-US" altLang="ko-KR" sz="1600" kern="0" spc="-20" dirty="0" smtClean="0">
                <a:solidFill>
                  <a:srgbClr val="000000"/>
                </a:solidFill>
                <a:latin typeface="+mn-ea"/>
              </a:rPr>
              <a:t>2)</a:t>
            </a:r>
            <a:r>
              <a:rPr lang="en-US" altLang="ko-KR" sz="1600" kern="0" spc="-20" dirty="0" smtClean="0">
                <a:solidFill>
                  <a:srgbClr val="000000"/>
                </a:solidFill>
                <a:effectLst/>
                <a:latin typeface="+mn-ea"/>
              </a:rPr>
              <a:t> </a:t>
            </a:r>
            <a:r>
              <a:rPr lang="ko-KR" altLang="en-US" sz="1600" kern="0" spc="-20" dirty="0" smtClean="0">
                <a:solidFill>
                  <a:srgbClr val="000000"/>
                </a:solidFill>
                <a:effectLst/>
                <a:latin typeface="+mn-ea"/>
              </a:rPr>
              <a:t>취업 자격 </a:t>
            </a:r>
            <a:r>
              <a:rPr lang="en-US" altLang="ko-KR" sz="1600" kern="0" spc="-20" dirty="0" smtClean="0">
                <a:solidFill>
                  <a:srgbClr val="000000"/>
                </a:solidFill>
                <a:effectLst/>
                <a:latin typeface="+mn-ea"/>
              </a:rPr>
              <a:t>: </a:t>
            </a:r>
            <a:r>
              <a:rPr lang="ko-KR" altLang="en-US" sz="1600" kern="0" spc="-70" dirty="0" smtClean="0">
                <a:solidFill>
                  <a:srgbClr val="000000"/>
                </a:solidFill>
                <a:effectLst/>
                <a:latin typeface="+mn-ea"/>
              </a:rPr>
              <a:t>구인업체와 근로계약</a:t>
            </a:r>
            <a:r>
              <a:rPr lang="en-US" altLang="ko-KR" sz="1600" kern="0" spc="-70" dirty="0" smtClean="0">
                <a:solidFill>
                  <a:srgbClr val="000000"/>
                </a:solidFill>
                <a:effectLst/>
                <a:latin typeface="+mn-ea"/>
              </a:rPr>
              <a:t>(</a:t>
            </a:r>
            <a:r>
              <a:rPr lang="ko-KR" altLang="en-US" sz="1600" kern="0" spc="-70" dirty="0" smtClean="0">
                <a:solidFill>
                  <a:srgbClr val="000000"/>
                </a:solidFill>
                <a:effectLst/>
                <a:latin typeface="+mn-ea"/>
              </a:rPr>
              <a:t>유급</a:t>
            </a:r>
            <a:r>
              <a:rPr lang="en-US" altLang="ko-KR" sz="1600" kern="0" spc="-70" dirty="0" smtClean="0">
                <a:solidFill>
                  <a:srgbClr val="000000"/>
                </a:solidFill>
                <a:effectLst/>
                <a:latin typeface="+mn-ea"/>
              </a:rPr>
              <a:t>)</a:t>
            </a:r>
            <a:r>
              <a:rPr lang="ko-KR" altLang="en-US" sz="1600" kern="0" spc="-70" dirty="0" smtClean="0">
                <a:solidFill>
                  <a:srgbClr val="000000"/>
                </a:solidFill>
                <a:effectLst/>
                <a:latin typeface="+mn-ea"/>
              </a:rPr>
              <a:t>을 체결하여 합법적으로 취업 가능한 비자를 취득하고 동일한  </a:t>
            </a:r>
            <a:endParaRPr lang="en-US" altLang="ko-KR" sz="1600" kern="0" spc="-70" dirty="0" smtClean="0">
              <a:solidFill>
                <a:srgbClr val="000000"/>
              </a:solidFill>
              <a:effectLst/>
              <a:latin typeface="+mn-ea"/>
            </a:endParaRPr>
          </a:p>
          <a:p>
            <a:pPr algn="just" fontAlgn="base">
              <a:lnSpc>
                <a:spcPct val="105000"/>
              </a:lnSpc>
            </a:pPr>
            <a:r>
              <a:rPr lang="ko-KR" altLang="en-US" sz="1600" kern="0" spc="-70" dirty="0" smtClean="0">
                <a:solidFill>
                  <a:srgbClr val="000000"/>
                </a:solidFill>
                <a:effectLst/>
                <a:latin typeface="+mn-ea"/>
              </a:rPr>
              <a:t>                     해외</a:t>
            </a:r>
            <a:r>
              <a:rPr lang="en-US" altLang="ko-KR" sz="1600" kern="0" spc="-70" dirty="0" smtClean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sz="1600" kern="0" spc="-70" dirty="0" smtClean="0">
                <a:solidFill>
                  <a:srgbClr val="000000"/>
                </a:solidFill>
                <a:effectLst/>
                <a:latin typeface="+mn-ea"/>
              </a:rPr>
              <a:t>업체에서 </a:t>
            </a:r>
            <a:r>
              <a:rPr lang="en-US" altLang="ko-KR" sz="1600" kern="0" spc="-70" dirty="0" smtClean="0">
                <a:solidFill>
                  <a:srgbClr val="000000"/>
                </a:solidFill>
                <a:effectLst/>
                <a:latin typeface="+mn-ea"/>
              </a:rPr>
              <a:t>1</a:t>
            </a:r>
            <a:r>
              <a:rPr lang="ko-KR" altLang="en-US" sz="1600" kern="0" spc="-70" dirty="0" smtClean="0">
                <a:solidFill>
                  <a:srgbClr val="000000"/>
                </a:solidFill>
                <a:effectLst/>
                <a:latin typeface="+mn-ea"/>
              </a:rPr>
              <a:t>개월 이상 근로를 제공</a:t>
            </a:r>
            <a:r>
              <a:rPr lang="ko-KR" altLang="en-US" sz="1600" kern="0" spc="-20" dirty="0" smtClean="0">
                <a:solidFill>
                  <a:srgbClr val="000000"/>
                </a:solidFill>
                <a:effectLst/>
                <a:latin typeface="+mn-ea"/>
              </a:rPr>
              <a:t> </a:t>
            </a:r>
            <a:endParaRPr lang="en-US" altLang="ko-KR" sz="1600" kern="0" spc="-20" dirty="0" smtClean="0">
              <a:solidFill>
                <a:srgbClr val="000000"/>
              </a:solidFill>
              <a:effectLst/>
              <a:latin typeface="+mn-ea"/>
            </a:endParaRPr>
          </a:p>
          <a:p>
            <a:pPr algn="just" fontAlgn="base">
              <a:lnSpc>
                <a:spcPct val="105000"/>
              </a:lnSpc>
            </a:pPr>
            <a:endParaRPr lang="en-US" altLang="ko-KR" sz="2000" kern="0" spc="-20" dirty="0">
              <a:solidFill>
                <a:srgbClr val="000000"/>
              </a:solidFill>
              <a:latin typeface="+mn-ea"/>
            </a:endParaRPr>
          </a:p>
          <a:p>
            <a:pPr marL="285750" indent="-285750" fontAlgn="base"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 </a:t>
            </a:r>
            <a:r>
              <a:rPr lang="ko-KR" altLang="en-US" sz="2000" dirty="0">
                <a:latin typeface="+mn-ea"/>
              </a:rPr>
              <a:t>학교 대응 투자 </a:t>
            </a:r>
            <a:r>
              <a:rPr lang="en-US" altLang="ko-KR" sz="2000" dirty="0">
                <a:latin typeface="+mn-ea"/>
              </a:rPr>
              <a:t>: </a:t>
            </a:r>
            <a:r>
              <a:rPr lang="ko-KR" altLang="en-US" sz="2000" dirty="0">
                <a:latin typeface="+mn-ea"/>
              </a:rPr>
              <a:t>정부 지원금의 </a:t>
            </a:r>
            <a:r>
              <a:rPr lang="en-US" altLang="ko-KR" sz="2000" dirty="0">
                <a:latin typeface="+mn-ea"/>
              </a:rPr>
              <a:t>20%</a:t>
            </a:r>
            <a:r>
              <a:rPr lang="ko-KR" altLang="en-US" sz="2000" dirty="0">
                <a:latin typeface="+mn-ea"/>
              </a:rPr>
              <a:t> </a:t>
            </a:r>
            <a:endParaRPr lang="en-US" altLang="ko-KR" sz="2000" dirty="0" smtClean="0">
              <a:latin typeface="+mn-ea"/>
            </a:endParaRPr>
          </a:p>
          <a:p>
            <a:pPr fontAlgn="base"/>
            <a:r>
              <a:rPr lang="en-US" altLang="ko-KR" sz="1600" dirty="0" smtClean="0">
                <a:latin typeface="+mn-ea"/>
              </a:rPr>
              <a:t>1) 1</a:t>
            </a:r>
            <a:r>
              <a:rPr lang="ko-KR" altLang="en-US" sz="1600" dirty="0" smtClean="0">
                <a:latin typeface="+mn-ea"/>
              </a:rPr>
              <a:t>인당 </a:t>
            </a:r>
            <a:r>
              <a:rPr lang="en-US" altLang="ko-KR" sz="1600" dirty="0">
                <a:latin typeface="+mn-ea"/>
              </a:rPr>
              <a:t>160</a:t>
            </a:r>
            <a:r>
              <a:rPr lang="ko-KR" altLang="en-US" sz="1600" dirty="0">
                <a:latin typeface="+mn-ea"/>
              </a:rPr>
              <a:t>만원</a:t>
            </a:r>
            <a:r>
              <a:rPr lang="en-US" altLang="ko-KR" sz="1600" dirty="0">
                <a:latin typeface="+mn-ea"/>
              </a:rPr>
              <a:t>, </a:t>
            </a:r>
            <a:r>
              <a:rPr lang="en-US" altLang="ko-KR" sz="1600" dirty="0" smtClean="0">
                <a:latin typeface="+mn-ea"/>
              </a:rPr>
              <a:t>20</a:t>
            </a:r>
            <a:r>
              <a:rPr lang="ko-KR" altLang="en-US" sz="1600" dirty="0" smtClean="0">
                <a:latin typeface="+mn-ea"/>
              </a:rPr>
              <a:t>명기준 </a:t>
            </a:r>
            <a:r>
              <a:rPr lang="en-US" altLang="ko-KR" sz="1600" dirty="0" smtClean="0">
                <a:latin typeface="+mn-ea"/>
              </a:rPr>
              <a:t>3,200</a:t>
            </a:r>
            <a:r>
              <a:rPr lang="ko-KR" altLang="en-US" sz="1600" dirty="0" smtClean="0">
                <a:latin typeface="+mn-ea"/>
              </a:rPr>
              <a:t>만원</a:t>
            </a:r>
            <a:endParaRPr lang="ko-KR" altLang="en-US" sz="1600" dirty="0">
              <a:latin typeface="+mn-ea"/>
            </a:endParaRPr>
          </a:p>
          <a:p>
            <a:pPr fontAlgn="base"/>
            <a:r>
              <a:rPr lang="en-US" altLang="ko-KR" sz="1600" dirty="0" smtClean="0">
                <a:latin typeface="+mn-ea"/>
              </a:rPr>
              <a:t>2) </a:t>
            </a:r>
            <a:r>
              <a:rPr lang="ko-KR" altLang="en-US" sz="1600" dirty="0" smtClean="0">
                <a:latin typeface="+mn-ea"/>
              </a:rPr>
              <a:t>사용용도 </a:t>
            </a:r>
            <a:r>
              <a:rPr lang="en-US" altLang="ko-KR" sz="1600" dirty="0">
                <a:latin typeface="+mn-ea"/>
              </a:rPr>
              <a:t>:</a:t>
            </a:r>
            <a:r>
              <a:rPr lang="ko-KR" altLang="en-US" sz="1600" dirty="0" smtClean="0">
                <a:latin typeface="+mn-ea"/>
              </a:rPr>
              <a:t>학생들의</a:t>
            </a:r>
            <a:r>
              <a:rPr lang="en-US" altLang="ko-KR" sz="1600" dirty="0">
                <a:latin typeface="+mn-ea"/>
              </a:rPr>
              <a:t> </a:t>
            </a:r>
            <a:r>
              <a:rPr lang="ko-KR" altLang="en-US" sz="1600" dirty="0" smtClean="0">
                <a:latin typeface="+mn-ea"/>
              </a:rPr>
              <a:t>항공료</a:t>
            </a:r>
            <a:r>
              <a:rPr lang="en-US" altLang="ko-KR" sz="1600" dirty="0">
                <a:latin typeface="+mn-ea"/>
              </a:rPr>
              <a:t>,</a:t>
            </a:r>
            <a:r>
              <a:rPr lang="ko-KR" altLang="en-US" sz="1600" dirty="0" smtClean="0">
                <a:latin typeface="+mn-ea"/>
              </a:rPr>
              <a:t>비자 발급 등 </a:t>
            </a:r>
            <a:endParaRPr lang="ko-KR" altLang="en-US" sz="1600" kern="0" spc="-2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33912" y="228336"/>
            <a:ext cx="981970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dirty="0" smtClean="0">
                <a:latin typeface="+mn-ea"/>
              </a:rPr>
              <a:t>     </a:t>
            </a:r>
            <a:r>
              <a:rPr lang="ko-KR" altLang="en-US" sz="2800" b="1" u="sng" dirty="0" smtClean="0">
                <a:solidFill>
                  <a:srgbClr val="0000FF"/>
                </a:solidFill>
                <a:latin typeface="+mn-ea"/>
              </a:rPr>
              <a:t>우송정보대학 </a:t>
            </a:r>
            <a:r>
              <a:rPr lang="en-US" altLang="ko-KR" sz="2800" b="1" u="sng" dirty="0" smtClean="0">
                <a:solidFill>
                  <a:srgbClr val="0000FF"/>
                </a:solidFill>
                <a:latin typeface="+mn-ea"/>
              </a:rPr>
              <a:t>K-Move </a:t>
            </a:r>
            <a:r>
              <a:rPr lang="ko-KR" altLang="en-US" sz="2800" b="1" u="sng" dirty="0" smtClean="0">
                <a:solidFill>
                  <a:srgbClr val="0000FF"/>
                </a:solidFill>
                <a:latin typeface="+mn-ea"/>
              </a:rPr>
              <a:t>스쿨</a:t>
            </a:r>
            <a:r>
              <a:rPr lang="en-US" altLang="ko-KR" sz="2800" b="1" u="sng" dirty="0" smtClean="0">
                <a:solidFill>
                  <a:srgbClr val="0000FF"/>
                </a:solidFill>
                <a:latin typeface="+mn-ea"/>
              </a:rPr>
              <a:t> </a:t>
            </a:r>
            <a:r>
              <a:rPr lang="ko-KR" altLang="en-US" sz="2800" b="1" u="sng" dirty="0" smtClean="0">
                <a:solidFill>
                  <a:srgbClr val="0000FF"/>
                </a:solidFill>
                <a:latin typeface="+mn-ea"/>
              </a:rPr>
              <a:t>사업 내용 </a:t>
            </a:r>
            <a:endParaRPr lang="en-US" altLang="ko-KR" sz="2800" b="1" u="sng" dirty="0" smtClean="0">
              <a:solidFill>
                <a:srgbClr val="0000FF"/>
              </a:solidFill>
              <a:latin typeface="+mn-ea"/>
            </a:endParaRPr>
          </a:p>
          <a:p>
            <a:pPr fontAlgn="base"/>
            <a:endParaRPr lang="en-US" altLang="ko-KR" sz="2000" b="1" u="sng" dirty="0" smtClean="0">
              <a:latin typeface="+mn-ea"/>
            </a:endParaRPr>
          </a:p>
          <a:p>
            <a:pPr fontAlgn="base"/>
            <a:endParaRPr lang="ko-KR" altLang="en-US" dirty="0" smtClean="0">
              <a:latin typeface="+mn-ea"/>
            </a:endParaRPr>
          </a:p>
          <a:p>
            <a:pPr fontAlgn="base" latinLnBrk="0"/>
            <a:r>
              <a:rPr lang="en-US" altLang="ko-KR" dirty="0" smtClean="0">
                <a:latin typeface="+mn-ea"/>
              </a:rPr>
              <a:t>         1) </a:t>
            </a:r>
            <a:r>
              <a:rPr lang="ko-KR" altLang="en-US" dirty="0" smtClean="0">
                <a:latin typeface="+mn-ea"/>
              </a:rPr>
              <a:t>교육 기간</a:t>
            </a:r>
            <a:r>
              <a:rPr lang="en-US" altLang="ko-KR" dirty="0" smtClean="0">
                <a:latin typeface="+mn-ea"/>
              </a:rPr>
              <a:t>: 2018</a:t>
            </a:r>
            <a:r>
              <a:rPr lang="ko-KR" altLang="en-US" dirty="0" smtClean="0">
                <a:latin typeface="+mn-ea"/>
              </a:rPr>
              <a:t>년 </a:t>
            </a:r>
            <a:r>
              <a:rPr lang="en-US" altLang="ko-KR" dirty="0" smtClean="0">
                <a:latin typeface="+mn-ea"/>
              </a:rPr>
              <a:t>5</a:t>
            </a:r>
            <a:r>
              <a:rPr lang="ko-KR" altLang="en-US" dirty="0" smtClean="0">
                <a:latin typeface="+mn-ea"/>
              </a:rPr>
              <a:t>월 </a:t>
            </a:r>
            <a:r>
              <a:rPr lang="en-US" altLang="ko-KR" dirty="0" smtClean="0">
                <a:latin typeface="+mn-ea"/>
              </a:rPr>
              <a:t>14</a:t>
            </a:r>
            <a:r>
              <a:rPr lang="ko-KR" altLang="en-US" dirty="0" smtClean="0">
                <a:latin typeface="+mn-ea"/>
              </a:rPr>
              <a:t>일 </a:t>
            </a:r>
            <a:r>
              <a:rPr lang="en-US" altLang="ko-KR" dirty="0" smtClean="0">
                <a:latin typeface="+mn-ea"/>
              </a:rPr>
              <a:t>~ 2019</a:t>
            </a:r>
            <a:r>
              <a:rPr lang="ko-KR" altLang="en-US" dirty="0" smtClean="0">
                <a:latin typeface="+mn-ea"/>
              </a:rPr>
              <a:t>년 </a:t>
            </a:r>
            <a:r>
              <a:rPr lang="en-US" altLang="ko-KR" dirty="0" smtClean="0">
                <a:latin typeface="+mn-ea"/>
              </a:rPr>
              <a:t>3</a:t>
            </a:r>
            <a:r>
              <a:rPr lang="ko-KR" altLang="en-US" dirty="0" smtClean="0">
                <a:latin typeface="+mn-ea"/>
              </a:rPr>
              <a:t>월 </a:t>
            </a:r>
            <a:r>
              <a:rPr lang="en-US" altLang="ko-KR" dirty="0" smtClean="0">
                <a:latin typeface="+mn-ea"/>
              </a:rPr>
              <a:t>29</a:t>
            </a:r>
            <a:r>
              <a:rPr lang="ko-KR" altLang="en-US" dirty="0" smtClean="0">
                <a:latin typeface="+mn-ea"/>
              </a:rPr>
              <a:t>일</a:t>
            </a:r>
            <a:endParaRPr lang="en-US" altLang="ko-KR" dirty="0" smtClean="0">
              <a:latin typeface="+mn-ea"/>
            </a:endParaRPr>
          </a:p>
          <a:p>
            <a:pPr fontAlgn="base" latinLnBrk="0"/>
            <a:endParaRPr lang="en-US" altLang="ko-KR" dirty="0" smtClean="0">
              <a:latin typeface="+mn-ea"/>
            </a:endParaRPr>
          </a:p>
          <a:p>
            <a:pPr fontAlgn="base" latinLnBrk="0"/>
            <a:r>
              <a:rPr lang="en-US" altLang="ko-KR" dirty="0" smtClean="0">
                <a:latin typeface="+mn-ea"/>
              </a:rPr>
              <a:t>         2) </a:t>
            </a:r>
            <a:r>
              <a:rPr lang="ko-KR" altLang="en-US" dirty="0" smtClean="0">
                <a:latin typeface="+mn-ea"/>
              </a:rPr>
              <a:t>취업분야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일본의 기계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전자</a:t>
            </a:r>
            <a:r>
              <a:rPr lang="en-US" altLang="ko-KR" dirty="0" smtClean="0">
                <a:latin typeface="+mn-ea"/>
              </a:rPr>
              <a:t>, IT </a:t>
            </a:r>
            <a:r>
              <a:rPr lang="ko-KR" altLang="en-US" dirty="0" smtClean="0">
                <a:latin typeface="+mn-ea"/>
              </a:rPr>
              <a:t>업체의 사무직 컴퓨터 설계</a:t>
            </a:r>
            <a:r>
              <a:rPr lang="en-US" altLang="ko-KR" dirty="0" smtClean="0">
                <a:latin typeface="+mn-ea"/>
              </a:rPr>
              <a:t/>
            </a:r>
            <a:br>
              <a:rPr lang="en-US" altLang="ko-KR" dirty="0" smtClean="0">
                <a:latin typeface="+mn-ea"/>
              </a:rPr>
            </a:br>
            <a:endParaRPr lang="ko-KR" altLang="en-US" dirty="0" smtClean="0">
              <a:latin typeface="+mn-ea"/>
            </a:endParaRPr>
          </a:p>
          <a:p>
            <a:pPr fontAlgn="base" latinLnBrk="0"/>
            <a:r>
              <a:rPr lang="en-US" altLang="ko-KR" dirty="0" smtClean="0">
                <a:latin typeface="+mn-ea"/>
              </a:rPr>
              <a:t>         3) </a:t>
            </a:r>
            <a:r>
              <a:rPr lang="ko-KR" altLang="en-US" dirty="0" smtClean="0">
                <a:latin typeface="+mn-ea"/>
              </a:rPr>
              <a:t>선발 정원 </a:t>
            </a:r>
            <a:r>
              <a:rPr lang="en-US" altLang="ko-KR" dirty="0" smtClean="0">
                <a:latin typeface="+mn-ea"/>
              </a:rPr>
              <a:t>: 20</a:t>
            </a:r>
            <a:r>
              <a:rPr lang="ko-KR" altLang="en-US" dirty="0" smtClean="0">
                <a:latin typeface="+mn-ea"/>
              </a:rPr>
              <a:t>명 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총 정부지원금</a:t>
            </a:r>
            <a:r>
              <a:rPr lang="en-US" altLang="ko-KR" dirty="0" smtClean="0">
                <a:latin typeface="+mn-ea"/>
              </a:rPr>
              <a:t>: 1</a:t>
            </a:r>
            <a:r>
              <a:rPr lang="ko-KR" altLang="en-US" dirty="0" smtClean="0">
                <a:latin typeface="+mn-ea"/>
              </a:rPr>
              <a:t>억</a:t>
            </a:r>
            <a:r>
              <a:rPr lang="en-US" altLang="ko-KR" dirty="0">
                <a:latin typeface="+mn-ea"/>
              </a:rPr>
              <a:t>6</a:t>
            </a:r>
            <a:r>
              <a:rPr lang="en-US" altLang="ko-KR" dirty="0" smtClean="0">
                <a:latin typeface="+mn-ea"/>
              </a:rPr>
              <a:t>,000</a:t>
            </a:r>
            <a:r>
              <a:rPr lang="ko-KR" altLang="en-US" dirty="0" smtClean="0">
                <a:latin typeface="+mn-ea"/>
              </a:rPr>
              <a:t>만원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학교대응투자 </a:t>
            </a:r>
            <a:r>
              <a:rPr lang="en-US" altLang="ko-KR" dirty="0" smtClean="0">
                <a:latin typeface="+mn-ea"/>
              </a:rPr>
              <a:t>: 3,200</a:t>
            </a:r>
            <a:r>
              <a:rPr lang="ko-KR" altLang="en-US" dirty="0" smtClean="0">
                <a:latin typeface="+mn-ea"/>
              </a:rPr>
              <a:t>만원</a:t>
            </a:r>
            <a:r>
              <a:rPr lang="en-US" altLang="ko-KR" dirty="0" smtClean="0">
                <a:latin typeface="+mn-ea"/>
              </a:rPr>
              <a:t>)</a:t>
            </a:r>
            <a:br>
              <a:rPr lang="en-US" altLang="ko-KR" dirty="0" smtClean="0">
                <a:latin typeface="+mn-ea"/>
              </a:rPr>
            </a:br>
            <a:endParaRPr lang="ko-KR" altLang="en-US" dirty="0" smtClean="0">
              <a:latin typeface="+mn-ea"/>
            </a:endParaRPr>
          </a:p>
          <a:p>
            <a:pPr fontAlgn="base" latinLnBrk="0"/>
            <a:r>
              <a:rPr lang="en-US" altLang="ko-KR" dirty="0" smtClean="0">
                <a:latin typeface="+mn-ea"/>
              </a:rPr>
              <a:t>         4) </a:t>
            </a:r>
            <a:r>
              <a:rPr lang="ko-KR" altLang="en-US" dirty="0" smtClean="0">
                <a:latin typeface="+mn-ea"/>
              </a:rPr>
              <a:t>교육내용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일본어 총 </a:t>
            </a:r>
            <a:r>
              <a:rPr lang="en-US" altLang="ko-KR" dirty="0" smtClean="0">
                <a:latin typeface="+mn-ea"/>
              </a:rPr>
              <a:t>945</a:t>
            </a:r>
            <a:r>
              <a:rPr lang="ko-KR" altLang="en-US" dirty="0" smtClean="0">
                <a:latin typeface="+mn-ea"/>
              </a:rPr>
              <a:t>시간</a:t>
            </a:r>
            <a:r>
              <a:rPr lang="en-US" altLang="ko-KR" dirty="0" smtClean="0">
                <a:latin typeface="+mn-ea"/>
              </a:rPr>
              <a:t> ( JLPT 2</a:t>
            </a:r>
            <a:r>
              <a:rPr lang="ko-KR" altLang="en-US" dirty="0" smtClean="0">
                <a:latin typeface="+mn-ea"/>
              </a:rPr>
              <a:t>급 수준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일본어 엑셀</a:t>
            </a:r>
            <a:r>
              <a:rPr lang="en-US" altLang="ko-KR" dirty="0" smtClean="0">
                <a:latin typeface="+mn-ea"/>
              </a:rPr>
              <a:t>,</a:t>
            </a:r>
            <a:r>
              <a:rPr lang="ko-KR" altLang="en-US" dirty="0" smtClean="0">
                <a:latin typeface="+mn-ea"/>
              </a:rPr>
              <a:t>워드 포함</a:t>
            </a:r>
            <a:r>
              <a:rPr lang="en-US" altLang="ko-KR" dirty="0" smtClean="0">
                <a:latin typeface="+mn-ea"/>
              </a:rPr>
              <a:t>)</a:t>
            </a:r>
            <a:endParaRPr lang="ko-KR" altLang="en-US" dirty="0" smtClean="0">
              <a:latin typeface="+mn-ea"/>
            </a:endParaRPr>
          </a:p>
          <a:p>
            <a:pPr fontAlgn="base" latinLnBrk="0"/>
            <a:r>
              <a:rPr lang="en-US" altLang="ko-KR" dirty="0" smtClean="0">
                <a:latin typeface="+mn-ea"/>
              </a:rPr>
              <a:t>                          CAD/CATIA </a:t>
            </a:r>
            <a:r>
              <a:rPr lang="ko-KR" altLang="en-US" dirty="0" smtClean="0">
                <a:latin typeface="+mn-ea"/>
              </a:rPr>
              <a:t>총 </a:t>
            </a:r>
            <a:r>
              <a:rPr lang="en-US" altLang="ko-KR" dirty="0" smtClean="0">
                <a:latin typeface="+mn-ea"/>
              </a:rPr>
              <a:t>225</a:t>
            </a:r>
            <a:r>
              <a:rPr lang="ko-KR" altLang="en-US" dirty="0" smtClean="0">
                <a:latin typeface="+mn-ea"/>
              </a:rPr>
              <a:t>시간 </a:t>
            </a: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62552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48519" y="844372"/>
            <a:ext cx="57527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solidFill>
                  <a:srgbClr val="0000FF"/>
                </a:solidFill>
              </a:rPr>
              <a:t>K-Move </a:t>
            </a:r>
            <a:r>
              <a:rPr lang="ko-KR" altLang="en-US" sz="2800" dirty="0" smtClean="0">
                <a:solidFill>
                  <a:srgbClr val="0000FF"/>
                </a:solidFill>
              </a:rPr>
              <a:t>일본 취업반에 선발되면</a:t>
            </a:r>
            <a:r>
              <a:rPr lang="en-US" altLang="ko-KR" sz="2800" dirty="0" smtClean="0">
                <a:solidFill>
                  <a:srgbClr val="0000FF"/>
                </a:solidFill>
              </a:rPr>
              <a:t>?</a:t>
            </a:r>
            <a:endParaRPr lang="ko-KR" altLang="en-US" sz="2800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59105" y="1932495"/>
            <a:ext cx="61959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sz="2000" dirty="0" smtClean="0"/>
              <a:t>교육비용 전액 무료 </a:t>
            </a:r>
            <a:r>
              <a:rPr lang="en-US" altLang="ko-KR" sz="2000" dirty="0" smtClean="0"/>
              <a:t>– </a:t>
            </a:r>
            <a:r>
              <a:rPr lang="ko-KR" altLang="en-US" sz="2000" dirty="0" smtClean="0"/>
              <a:t>국가 및 학교에서 전액 지원</a:t>
            </a:r>
            <a:endParaRPr lang="ko-KR" alt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2359105" y="2488677"/>
            <a:ext cx="6571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sz="2000" dirty="0" smtClean="0"/>
              <a:t>일본어 특별 수업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일본어 언어 자격증 취득</a:t>
            </a:r>
            <a:r>
              <a:rPr lang="en-US" altLang="ko-KR" sz="2000" dirty="0" smtClean="0"/>
              <a:t>(JLPT 2</a:t>
            </a:r>
            <a:r>
              <a:rPr lang="ko-KR" altLang="en-US" sz="2000" dirty="0" smtClean="0"/>
              <a:t>급</a:t>
            </a:r>
            <a:r>
              <a:rPr lang="en-US" altLang="ko-KR" sz="2000" dirty="0" smtClean="0"/>
              <a:t>)</a:t>
            </a:r>
            <a:endParaRPr lang="ko-KR" alt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2359105" y="3044859"/>
            <a:ext cx="38679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sz="2000" dirty="0" smtClean="0"/>
              <a:t>CAD, CATIA </a:t>
            </a:r>
            <a:r>
              <a:rPr lang="ko-KR" altLang="en-US" sz="2000" dirty="0" smtClean="0"/>
              <a:t>설계 전문가 양성</a:t>
            </a:r>
            <a:endParaRPr lang="ko-KR" alt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2359105" y="3618484"/>
            <a:ext cx="54280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sz="2000" dirty="0" smtClean="0"/>
              <a:t>일본 기업체</a:t>
            </a:r>
            <a:r>
              <a:rPr lang="en-US" altLang="ko-KR" sz="2000" dirty="0"/>
              <a:t> </a:t>
            </a:r>
            <a:r>
              <a:rPr lang="ko-KR" altLang="en-US" sz="2000" dirty="0" smtClean="0"/>
              <a:t>취업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선진회사 근무 경력 배양</a:t>
            </a:r>
            <a:endParaRPr lang="ko-KR" alt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3612870" y="4018594"/>
            <a:ext cx="58865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600" dirty="0" smtClean="0"/>
              <a:t>일본 기업체 근무 경험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한국 귀국 후 기업체 경력 스카우트</a:t>
            </a:r>
            <a:endParaRPr lang="en-US" altLang="ko-KR" sz="16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600" dirty="0" smtClean="0"/>
              <a:t>일본 기업체 해외 지사</a:t>
            </a:r>
            <a:r>
              <a:rPr lang="en-US" altLang="ko-KR" sz="1600" dirty="0" smtClean="0"/>
              <a:t>/</a:t>
            </a:r>
            <a:r>
              <a:rPr lang="ko-KR" altLang="en-US" sz="1600" dirty="0" smtClean="0"/>
              <a:t>법인 주재원 선발 기회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111596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08528" y="1729321"/>
            <a:ext cx="8452955" cy="23391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ko-KR" altLang="en-US" dirty="0" smtClean="0"/>
              <a:t>일본 중견 기업에  </a:t>
            </a:r>
            <a:r>
              <a:rPr lang="en-US" altLang="ko-KR" dirty="0" smtClean="0"/>
              <a:t>100% </a:t>
            </a:r>
            <a:r>
              <a:rPr lang="ko-KR" altLang="en-US" dirty="0" smtClean="0"/>
              <a:t>취업을 목표로 </a:t>
            </a:r>
            <a:r>
              <a:rPr lang="en-US" altLang="ko-KR" dirty="0" smtClean="0"/>
              <a:t>! </a:t>
            </a:r>
          </a:p>
          <a:p>
            <a:pPr marL="342900" indent="-342900">
              <a:buFont typeface="Wingdings" panose="05000000000000000000" pitchFamily="2" charset="2"/>
              <a:buChar char="l"/>
            </a:pPr>
            <a:endParaRPr lang="en-US" altLang="ko-KR" dirty="0"/>
          </a:p>
          <a:p>
            <a:pPr marL="342900" indent="-342900">
              <a:buFont typeface="Wingdings" panose="05000000000000000000" pitchFamily="2" charset="2"/>
              <a:buChar char="l"/>
            </a:pPr>
            <a:r>
              <a:rPr lang="ko-KR" altLang="en-US" dirty="0" smtClean="0"/>
              <a:t>평균 연봉 </a:t>
            </a:r>
            <a:r>
              <a:rPr lang="en-US" altLang="ko-KR" dirty="0" smtClean="0"/>
              <a:t>2,400</a:t>
            </a:r>
            <a:r>
              <a:rPr lang="ko-KR" altLang="en-US" dirty="0" smtClean="0"/>
              <a:t>만원 </a:t>
            </a:r>
            <a:r>
              <a:rPr lang="en-US" altLang="ko-KR" dirty="0" smtClean="0"/>
              <a:t>+ </a:t>
            </a:r>
            <a:r>
              <a:rPr lang="ko-KR" altLang="en-US" dirty="0" smtClean="0"/>
              <a:t>각종 수당</a:t>
            </a:r>
            <a:r>
              <a:rPr lang="en-US" altLang="ko-KR" dirty="0" smtClean="0"/>
              <a:t>(</a:t>
            </a:r>
            <a:r>
              <a:rPr lang="ko-KR" altLang="en-US" dirty="0" smtClean="0"/>
              <a:t>통근수당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주택수당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상여금 등</a:t>
            </a:r>
            <a:r>
              <a:rPr lang="en-US" altLang="ko-KR" dirty="0" smtClean="0"/>
              <a:t>)</a:t>
            </a:r>
            <a:r>
              <a:rPr lang="ko-KR" altLang="en-US" dirty="0" smtClean="0"/>
              <a:t> 별도</a:t>
            </a:r>
            <a:endParaRPr lang="en-US" altLang="ko-KR" dirty="0" smtClean="0"/>
          </a:p>
          <a:p>
            <a:pPr marL="342900" indent="-342900">
              <a:buFont typeface="Wingdings" panose="05000000000000000000" pitchFamily="2" charset="2"/>
              <a:buChar char="l"/>
            </a:pPr>
            <a:endParaRPr lang="en-US" altLang="ko-KR" dirty="0" smtClean="0"/>
          </a:p>
          <a:p>
            <a:pPr marL="342900" indent="-342900">
              <a:buFont typeface="Wingdings" panose="05000000000000000000" pitchFamily="2" charset="2"/>
              <a:buChar char="l"/>
            </a:pPr>
            <a:r>
              <a:rPr lang="ko-KR" altLang="en-US" dirty="0" smtClean="0"/>
              <a:t>교육비용 전액 무료</a:t>
            </a:r>
            <a:r>
              <a:rPr lang="en-US" altLang="ko-KR" dirty="0" smtClean="0"/>
              <a:t>!</a:t>
            </a:r>
            <a:endParaRPr lang="en-US" altLang="ko-KR" sz="1600" dirty="0" smtClean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ko-KR" altLang="en-US" sz="1400" dirty="0" smtClean="0"/>
              <a:t>일본 취업 성공 시 학생 부담 비용은 없음</a:t>
            </a:r>
            <a:r>
              <a:rPr lang="en-US" altLang="ko-KR" sz="1400" dirty="0" smtClean="0"/>
              <a:t>.              </a:t>
            </a:r>
          </a:p>
          <a:p>
            <a:r>
              <a:rPr lang="en-US" altLang="ko-KR" sz="1400" dirty="0"/>
              <a:t> </a:t>
            </a:r>
            <a:r>
              <a:rPr lang="en-US" altLang="ko-KR" sz="1400" dirty="0" smtClean="0"/>
              <a:t>            (</a:t>
            </a:r>
            <a:r>
              <a:rPr lang="ko-KR" altLang="en-US" sz="1400" dirty="0" smtClean="0"/>
              <a:t>학생부담은 일본 </a:t>
            </a:r>
            <a:r>
              <a:rPr lang="ko-KR" altLang="en-US" sz="1400" dirty="0" err="1" smtClean="0"/>
              <a:t>체류비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숙식비 월 </a:t>
            </a:r>
            <a:r>
              <a:rPr lang="en-US" altLang="ko-KR" sz="1400" dirty="0" smtClean="0"/>
              <a:t>50</a:t>
            </a:r>
            <a:r>
              <a:rPr lang="ko-KR" altLang="en-US" sz="1400" dirty="0" smtClean="0"/>
              <a:t>만원 정도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약</a:t>
            </a:r>
            <a:r>
              <a:rPr lang="en-US" altLang="ko-KR" sz="1400" dirty="0" smtClean="0"/>
              <a:t>50</a:t>
            </a:r>
            <a:r>
              <a:rPr lang="ko-KR" altLang="en-US" sz="1400" dirty="0" smtClean="0"/>
              <a:t>만원 </a:t>
            </a:r>
            <a:r>
              <a:rPr lang="en-US" altLang="ko-KR" sz="1400" dirty="0" smtClean="0"/>
              <a:t>X 3</a:t>
            </a:r>
            <a:r>
              <a:rPr lang="ko-KR" altLang="en-US" sz="1400" dirty="0" smtClean="0"/>
              <a:t>개월</a:t>
            </a:r>
            <a:r>
              <a:rPr lang="en-US" altLang="ko-KR" sz="1400" dirty="0" smtClean="0"/>
              <a:t>=</a:t>
            </a:r>
            <a:r>
              <a:rPr lang="ko-KR" altLang="en-US" sz="1400" dirty="0" smtClean="0"/>
              <a:t>약 </a:t>
            </a:r>
            <a:r>
              <a:rPr lang="en-US" altLang="ko-KR" sz="1400" dirty="0" smtClean="0"/>
              <a:t>150</a:t>
            </a:r>
            <a:r>
              <a:rPr lang="ko-KR" altLang="en-US" sz="1400" dirty="0" smtClean="0"/>
              <a:t>만원</a:t>
            </a:r>
            <a:r>
              <a:rPr lang="en-US" altLang="ko-KR" sz="1400" dirty="0" smtClean="0"/>
              <a:t>)</a:t>
            </a:r>
            <a:r>
              <a:rPr lang="ko-KR" altLang="en-US" sz="1400" dirty="0" smtClean="0"/>
              <a:t>가 있으나</a:t>
            </a:r>
            <a:r>
              <a:rPr lang="en-US" altLang="ko-KR" sz="1400" dirty="0" smtClean="0"/>
              <a:t>, </a:t>
            </a:r>
          </a:p>
          <a:p>
            <a:r>
              <a:rPr lang="ko-KR" altLang="en-US" sz="1400" dirty="0" smtClean="0"/>
              <a:t>             취업 성공 시 한국산업인력공단에서 </a:t>
            </a:r>
            <a:r>
              <a:rPr lang="ko-KR" altLang="en-US" sz="1400" u="sng" dirty="0" smtClean="0">
                <a:solidFill>
                  <a:srgbClr val="FF0000"/>
                </a:solidFill>
              </a:rPr>
              <a:t>취업 성공 보너스 지급</a:t>
            </a:r>
            <a:r>
              <a:rPr lang="ko-KR" altLang="en-US" sz="1400" dirty="0" smtClean="0"/>
              <a:t>으로</a:t>
            </a:r>
            <a:r>
              <a:rPr lang="ko-KR" altLang="en-US" sz="1400" dirty="0" smtClean="0">
                <a:solidFill>
                  <a:srgbClr val="FF0000"/>
                </a:solidFill>
              </a:rPr>
              <a:t> </a:t>
            </a:r>
            <a:r>
              <a:rPr lang="ko-KR" altLang="en-US" sz="1400" dirty="0" smtClean="0"/>
              <a:t>보전됨</a:t>
            </a:r>
            <a:r>
              <a:rPr lang="en-US" altLang="ko-KR" sz="1400" dirty="0" smtClean="0"/>
              <a:t>)</a:t>
            </a:r>
          </a:p>
          <a:p>
            <a:endParaRPr lang="en-US" altLang="ko-KR" sz="14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461607" y="515166"/>
            <a:ext cx="57527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solidFill>
                  <a:srgbClr val="0000FF"/>
                </a:solidFill>
              </a:rPr>
              <a:t>K-Move </a:t>
            </a:r>
            <a:r>
              <a:rPr lang="ko-KR" altLang="en-US" sz="2800" dirty="0" smtClean="0">
                <a:solidFill>
                  <a:srgbClr val="0000FF"/>
                </a:solidFill>
              </a:rPr>
              <a:t>일본 취업반에 선발되면</a:t>
            </a:r>
            <a:r>
              <a:rPr lang="en-US" altLang="ko-KR" sz="2800" dirty="0" smtClean="0">
                <a:solidFill>
                  <a:srgbClr val="0000FF"/>
                </a:solidFill>
              </a:rPr>
              <a:t>?</a:t>
            </a:r>
            <a:endParaRPr lang="ko-KR" altLang="en-US" sz="28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822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0453295"/>
              </p:ext>
            </p:extLst>
          </p:nvPr>
        </p:nvGraphicFramePr>
        <p:xfrm>
          <a:off x="1077323" y="1264542"/>
          <a:ext cx="10368499" cy="4177944"/>
        </p:xfrm>
        <a:graphic>
          <a:graphicData uri="http://schemas.openxmlformats.org/drawingml/2006/table">
            <a:tbl>
              <a:tblPr/>
              <a:tblGrid>
                <a:gridCol w="1029866"/>
                <a:gridCol w="1737186"/>
                <a:gridCol w="7601447"/>
              </a:tblGrid>
              <a:tr h="5324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과 정 명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0" marB="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기계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,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자동차부품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,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설계설비분야 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일본취업 연수과정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709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과정소개</a:t>
                      </a: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0" marB="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전공교육은 기업요구에 맞춘 설계 등 </a:t>
                      </a:r>
                      <a:r>
                        <a:rPr lang="ko-KR" altLang="en-US" sz="1600" kern="0" spc="0" dirty="0" err="1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맞춤식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 주문교육을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실시하며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, 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외국에서의 안정적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정착을 위해 </a:t>
                      </a: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원어민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 중심의 일본어회화 및 문화적 적응을 위해 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일본문화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,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사정에 관한 교육을 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실시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1378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교육시간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0" marB="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직무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: 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321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시간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어학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: 672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시간 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 기타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(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소양 및 취업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):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177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시간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86907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연수기간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0" marB="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3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총 연수기간 </a:t>
                      </a:r>
                      <a:endParaRPr lang="ko-KR" altLang="en-US" sz="1600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  2018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년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5</a:t>
                      </a: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월 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  <a:ea typeface="+mn-ea"/>
                        </a:rPr>
                        <a:t>14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일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~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2019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년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3</a:t>
                      </a: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월 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  <a:ea typeface="+mn-ea"/>
                        </a:rPr>
                        <a:t>29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일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 </a:t>
                      </a:r>
                      <a:r>
                        <a:rPr lang="en-US" altLang="ko-KR" sz="1600" kern="0" spc="-90" baseline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 </a:t>
                      </a:r>
                      <a:r>
                        <a:rPr lang="en-US" altLang="ko-KR" sz="1600" kern="0" spc="-9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(11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개월</a:t>
                      </a:r>
                      <a:r>
                        <a:rPr lang="en-US" altLang="ko-KR" sz="1600" kern="0" spc="-9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, 1,170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시간</a:t>
                      </a:r>
                      <a:r>
                        <a:rPr lang="en-US" altLang="ko-KR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)</a:t>
                      </a:r>
                      <a:endParaRPr lang="ko-KR" altLang="en-US" sz="1600" kern="0" spc="-9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69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46100" marR="0" indent="-5461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국내연수</a:t>
                      </a:r>
                      <a:endParaRPr lang="ko-KR" altLang="en-US" sz="1600" kern="0" spc="-9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  2018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년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5</a:t>
                      </a: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월 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  <a:ea typeface="+mn-ea"/>
                        </a:rPr>
                        <a:t>14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일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~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2019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년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12</a:t>
                      </a: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월 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  <a:ea typeface="+mn-ea"/>
                        </a:rPr>
                        <a:t>31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일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 </a:t>
                      </a:r>
                      <a:r>
                        <a:rPr lang="en-US" altLang="ko-KR" sz="1600" kern="0" spc="-90" baseline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 </a:t>
                      </a:r>
                      <a:r>
                        <a:rPr lang="en-US" altLang="ko-KR" sz="1600" kern="0" spc="-9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(</a:t>
                      </a:r>
                      <a:r>
                        <a:rPr lang="en-US" altLang="ko-KR" sz="1600" kern="0" spc="-9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8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개월</a:t>
                      </a:r>
                      <a:r>
                        <a:rPr lang="en-US" altLang="ko-KR" sz="1600" kern="0" spc="-9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, </a:t>
                      </a:r>
                      <a:r>
                        <a:rPr lang="en-US" altLang="ko-KR" sz="1600" kern="0" spc="-9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834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시간</a:t>
                      </a:r>
                      <a:r>
                        <a:rPr lang="en-US" altLang="ko-KR" sz="1600" kern="0" spc="-9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)</a:t>
                      </a:r>
                      <a:endParaRPr lang="ko-KR" altLang="en-US" sz="1600" kern="0" spc="-9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69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46100" marR="0" indent="-5461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3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국외연수</a:t>
                      </a:r>
                      <a:endParaRPr lang="ko-KR" altLang="en-US" sz="1600" kern="0" spc="-3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  2019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년 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1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월 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  <a:ea typeface="+mn-ea"/>
                        </a:rPr>
                        <a:t>8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일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~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2019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년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3</a:t>
                      </a: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월 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  <a:ea typeface="+mn-ea"/>
                        </a:rPr>
                        <a:t>29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일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 </a:t>
                      </a:r>
                      <a:r>
                        <a:rPr lang="en-US" altLang="ko-KR" sz="1600" kern="0" spc="-90" baseline="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 </a:t>
                      </a:r>
                      <a:r>
                        <a:rPr lang="en-US" altLang="ko-KR" sz="1600" kern="0" spc="-9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(</a:t>
                      </a:r>
                      <a:r>
                        <a:rPr lang="en-US" altLang="ko-KR" sz="1600" kern="0" spc="-9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3</a:t>
                      </a: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개월</a:t>
                      </a:r>
                      <a:r>
                        <a:rPr lang="en-US" altLang="ko-KR" sz="1600" kern="0" spc="-9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, </a:t>
                      </a:r>
                      <a:r>
                        <a:rPr lang="en-US" altLang="ko-KR" sz="1600" kern="0" spc="-90" dirty="0" smtClean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336</a:t>
                      </a: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ea typeface="한컴바탕" panose="02030600000101010101" pitchFamily="18" charset="2"/>
                        </a:rPr>
                        <a:t>시간</a:t>
                      </a:r>
                      <a:r>
                        <a:rPr lang="en-US" altLang="ko-KR" sz="1600" kern="0" spc="-90" dirty="0">
                          <a:solidFill>
                            <a:srgbClr val="000000"/>
                          </a:solidFill>
                          <a:effectLst/>
                          <a:latin typeface="한컴바탕" panose="02030600000101010101" pitchFamily="18" charset="2"/>
                        </a:rPr>
                        <a:t>)</a:t>
                      </a:r>
                      <a:endParaRPr lang="ko-KR" altLang="en-US" sz="1600" kern="0" spc="-9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93913" y="565178"/>
            <a:ext cx="6316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u="sng" dirty="0" smtClean="0">
                <a:solidFill>
                  <a:srgbClr val="0000FF"/>
                </a:solidFill>
              </a:rPr>
              <a:t>과정 내용 요약  </a:t>
            </a:r>
            <a:r>
              <a:rPr lang="en-US" altLang="ko-KR" sz="2000" b="1" u="sng" dirty="0" smtClean="0">
                <a:solidFill>
                  <a:srgbClr val="0000FF"/>
                </a:solidFill>
              </a:rPr>
              <a:t>(</a:t>
            </a:r>
            <a:r>
              <a:rPr lang="ko-KR" altLang="en-US" sz="2000" b="1" u="sng" dirty="0" smtClean="0">
                <a:solidFill>
                  <a:srgbClr val="0000FF"/>
                </a:solidFill>
              </a:rPr>
              <a:t>설계</a:t>
            </a:r>
            <a:r>
              <a:rPr lang="en-US" altLang="ko-KR" sz="2000" b="1" u="sng" dirty="0" smtClean="0">
                <a:solidFill>
                  <a:srgbClr val="0000FF"/>
                </a:solidFill>
              </a:rPr>
              <a:t>/</a:t>
            </a:r>
            <a:r>
              <a:rPr lang="ko-KR" altLang="en-US" sz="2000" b="1" u="sng" dirty="0" smtClean="0">
                <a:solidFill>
                  <a:srgbClr val="0000FF"/>
                </a:solidFill>
              </a:rPr>
              <a:t>일어非전공자들도 참여 가능</a:t>
            </a:r>
            <a:r>
              <a:rPr lang="en-US" altLang="ko-KR" sz="2000" b="1" u="sng" dirty="0" smtClean="0">
                <a:solidFill>
                  <a:srgbClr val="0000FF"/>
                </a:solidFill>
              </a:rPr>
              <a:t>)</a:t>
            </a:r>
            <a:r>
              <a:rPr lang="ko-KR" altLang="en-US" sz="2000" b="1" u="sng" dirty="0" smtClean="0">
                <a:solidFill>
                  <a:srgbClr val="0000FF"/>
                </a:solidFill>
              </a:rPr>
              <a:t> </a:t>
            </a:r>
            <a:endParaRPr lang="ko-KR" altLang="en-US" sz="2000" b="1" u="sng" dirty="0">
              <a:solidFill>
                <a:srgbClr val="0000FF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069999" y="5527543"/>
            <a:ext cx="5545486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kern="0" dirty="0">
                <a:solidFill>
                  <a:srgbClr val="000000"/>
                </a:solidFill>
                <a:ea typeface="한컴바탕" panose="02030600000101010101" pitchFamily="18" charset="2"/>
              </a:rPr>
              <a:t>* </a:t>
            </a:r>
            <a:r>
              <a:rPr lang="ko-KR" altLang="en-US" sz="1600" b="1" kern="0" dirty="0">
                <a:solidFill>
                  <a:srgbClr val="000000"/>
                </a:solidFill>
                <a:ea typeface="한컴바탕" panose="02030600000101010101" pitchFamily="18" charset="2"/>
              </a:rPr>
              <a:t>취업기한</a:t>
            </a:r>
            <a:r>
              <a:rPr lang="ko-KR" altLang="en-US" sz="1600" kern="0" dirty="0">
                <a:solidFill>
                  <a:srgbClr val="000000"/>
                </a:solidFill>
                <a:ea typeface="한컴바탕" panose="02030600000101010101" pitchFamily="18" charset="2"/>
              </a:rPr>
              <a:t> </a:t>
            </a:r>
            <a:r>
              <a:rPr lang="en-US" altLang="ko-KR" sz="1600" kern="0" dirty="0">
                <a:solidFill>
                  <a:srgbClr val="000000"/>
                </a:solidFill>
                <a:ea typeface="한컴바탕" panose="02030600000101010101" pitchFamily="18" charset="2"/>
              </a:rPr>
              <a:t>: 2019</a:t>
            </a:r>
            <a:r>
              <a:rPr lang="ko-KR" altLang="en-US" sz="1600" kern="0" dirty="0">
                <a:solidFill>
                  <a:srgbClr val="000000"/>
                </a:solidFill>
                <a:ea typeface="한컴바탕" panose="02030600000101010101" pitchFamily="18" charset="2"/>
              </a:rPr>
              <a:t>년 </a:t>
            </a:r>
            <a:r>
              <a:rPr lang="en-US" altLang="ko-KR" sz="1600" kern="0" dirty="0">
                <a:solidFill>
                  <a:srgbClr val="000000"/>
                </a:solidFill>
                <a:ea typeface="한컴바탕" panose="02030600000101010101" pitchFamily="18" charset="2"/>
              </a:rPr>
              <a:t>4</a:t>
            </a:r>
            <a:r>
              <a:rPr lang="ko-KR" altLang="en-US" sz="1600" kern="0" dirty="0">
                <a:solidFill>
                  <a:srgbClr val="000000"/>
                </a:solidFill>
                <a:ea typeface="한컴바탕" panose="02030600000101010101" pitchFamily="18" charset="2"/>
              </a:rPr>
              <a:t>월 이후 연수종료 후 </a:t>
            </a:r>
            <a:r>
              <a:rPr lang="en-US" altLang="ko-KR" sz="1600" kern="0" dirty="0">
                <a:solidFill>
                  <a:srgbClr val="000000"/>
                </a:solidFill>
                <a:ea typeface="한컴바탕" panose="02030600000101010101" pitchFamily="18" charset="2"/>
              </a:rPr>
              <a:t>4</a:t>
            </a:r>
            <a:r>
              <a:rPr lang="ko-KR" altLang="en-US" sz="1600" kern="0" dirty="0">
                <a:solidFill>
                  <a:srgbClr val="000000"/>
                </a:solidFill>
                <a:ea typeface="한컴바탕" panose="02030600000101010101" pitchFamily="18" charset="2"/>
              </a:rPr>
              <a:t>개월 이내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23690" y="4362801"/>
            <a:ext cx="5262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 smtClean="0">
                <a:solidFill>
                  <a:srgbClr val="FF0000"/>
                </a:solidFill>
              </a:rPr>
              <a:t>√</a:t>
            </a:r>
            <a:endParaRPr lang="ko-KR" altLang="en-US" sz="40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97239" y="6013830"/>
            <a:ext cx="18485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err="1" smtClean="0"/>
              <a:t>유첨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교과 운영 일정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566366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48363" y="1268749"/>
            <a:ext cx="39517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우송정보대학 </a:t>
            </a:r>
            <a:endParaRPr lang="en-US" altLang="ko-KR" dirty="0"/>
          </a:p>
          <a:p>
            <a:r>
              <a:rPr lang="ko-KR" altLang="en-US" dirty="0"/>
              <a:t>∙ </a:t>
            </a:r>
            <a:r>
              <a:rPr lang="ko-KR" altLang="en-US" dirty="0" smtClean="0"/>
              <a:t>성 명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김철균</a:t>
            </a:r>
            <a:endParaRPr lang="en-US" altLang="ko-KR" dirty="0" smtClean="0"/>
          </a:p>
          <a:p>
            <a:r>
              <a:rPr lang="ko-KR" altLang="en-US" dirty="0"/>
              <a:t>∙ </a:t>
            </a:r>
            <a:r>
              <a:rPr lang="ko-KR" altLang="en-US" dirty="0" smtClean="0"/>
              <a:t>학 과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기계전자자동학과</a:t>
            </a:r>
            <a:endParaRPr lang="en-US" altLang="ko-KR" dirty="0" smtClean="0"/>
          </a:p>
          <a:p>
            <a:r>
              <a:rPr lang="ko-KR" altLang="en-US" dirty="0"/>
              <a:t>∙ </a:t>
            </a:r>
            <a:r>
              <a:rPr lang="ko-KR" altLang="en-US" dirty="0" smtClean="0"/>
              <a:t>취업기업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니치레이공업주식회사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375686" y="430788"/>
            <a:ext cx="34371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800" b="1" dirty="0" smtClean="0">
                <a:solidFill>
                  <a:srgbClr val="FF0000"/>
                </a:solidFill>
              </a:rPr>
              <a:t>일본 취업 성공 사례</a:t>
            </a:r>
            <a:endParaRPr lang="ko-KR" altLang="en-US" sz="28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48363" y="2874595"/>
            <a:ext cx="33634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우송정보대학 </a:t>
            </a:r>
            <a:endParaRPr lang="en-US" altLang="ko-KR" dirty="0"/>
          </a:p>
          <a:p>
            <a:r>
              <a:rPr lang="ko-KR" altLang="en-US" dirty="0"/>
              <a:t>∙ </a:t>
            </a:r>
            <a:r>
              <a:rPr lang="ko-KR" altLang="en-US" dirty="0" smtClean="0"/>
              <a:t>성 명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이다영</a:t>
            </a:r>
            <a:endParaRPr lang="en-US" altLang="ko-KR" dirty="0" smtClean="0"/>
          </a:p>
          <a:p>
            <a:r>
              <a:rPr lang="ko-KR" altLang="en-US" dirty="0"/>
              <a:t>∙ </a:t>
            </a:r>
            <a:r>
              <a:rPr lang="ko-KR" altLang="en-US" dirty="0" smtClean="0"/>
              <a:t>학 과 </a:t>
            </a:r>
            <a:r>
              <a:rPr lang="en-US" altLang="ko-KR" dirty="0" smtClean="0"/>
              <a:t>: 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컴퓨터정보과</a:t>
            </a:r>
            <a:endParaRPr lang="en-US" altLang="ko-KR" dirty="0" smtClean="0"/>
          </a:p>
          <a:p>
            <a:r>
              <a:rPr lang="ko-KR" altLang="en-US" dirty="0"/>
              <a:t>∙ </a:t>
            </a:r>
            <a:r>
              <a:rPr lang="ko-KR" altLang="en-US" dirty="0" smtClean="0"/>
              <a:t>취업기업 </a:t>
            </a:r>
            <a:r>
              <a:rPr lang="en-US" altLang="ko-KR" dirty="0" smtClean="0"/>
              <a:t>: I-NEX</a:t>
            </a:r>
            <a:r>
              <a:rPr lang="ko-KR" altLang="en-US" dirty="0" smtClean="0"/>
              <a:t>주식회</a:t>
            </a:r>
            <a:r>
              <a:rPr lang="ko-KR" altLang="en-US" dirty="0"/>
              <a:t>사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348363" y="4513888"/>
            <a:ext cx="40103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우송정보대학 </a:t>
            </a:r>
            <a:endParaRPr lang="en-US" altLang="ko-KR" dirty="0"/>
          </a:p>
          <a:p>
            <a:r>
              <a:rPr lang="ko-KR" altLang="en-US" dirty="0"/>
              <a:t>∙ </a:t>
            </a:r>
            <a:r>
              <a:rPr lang="ko-KR" altLang="en-US" dirty="0" smtClean="0"/>
              <a:t>성 명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이은규</a:t>
            </a:r>
            <a:endParaRPr lang="en-US" altLang="ko-KR" dirty="0" smtClean="0"/>
          </a:p>
          <a:p>
            <a:r>
              <a:rPr lang="ko-KR" altLang="en-US" dirty="0"/>
              <a:t>∙ </a:t>
            </a:r>
            <a:r>
              <a:rPr lang="ko-KR" altLang="en-US" dirty="0" smtClean="0"/>
              <a:t>학 과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소방안전관리과</a:t>
            </a:r>
            <a:endParaRPr lang="en-US" altLang="ko-KR" dirty="0" smtClean="0"/>
          </a:p>
          <a:p>
            <a:r>
              <a:rPr lang="ko-KR" altLang="en-US" dirty="0"/>
              <a:t>∙ </a:t>
            </a:r>
            <a:r>
              <a:rPr lang="ko-KR" altLang="en-US" dirty="0" smtClean="0"/>
              <a:t>취업기업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니치레이공업주식회사</a:t>
            </a:r>
            <a:endParaRPr lang="ko-KR" altLang="en-US" dirty="0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2188012" y="1177971"/>
            <a:ext cx="4325509" cy="1381883"/>
          </a:xfrm>
          <a:prstGeom prst="round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2188012" y="2783817"/>
            <a:ext cx="4325509" cy="1381883"/>
          </a:xfrm>
          <a:prstGeom prst="round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2188012" y="4423110"/>
            <a:ext cx="4325509" cy="1381883"/>
          </a:xfrm>
          <a:prstGeom prst="round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6443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46476" y="983991"/>
            <a:ext cx="40591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u="sng" dirty="0" smtClean="0">
                <a:solidFill>
                  <a:srgbClr val="0000FF"/>
                </a:solidFill>
              </a:rPr>
              <a:t>일본 취업반에 신청하려면</a:t>
            </a:r>
            <a:r>
              <a:rPr lang="en-US" altLang="ko-KR" sz="2400" b="1" u="sng" dirty="0" smtClean="0">
                <a:solidFill>
                  <a:srgbClr val="0000FF"/>
                </a:solidFill>
              </a:rPr>
              <a:t>…</a:t>
            </a:r>
            <a:endParaRPr lang="ko-KR" altLang="en-US" sz="2400" b="1" u="sng" dirty="0">
              <a:solidFill>
                <a:srgbClr val="0000FF"/>
              </a:solidFill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873697" y="1384101"/>
            <a:ext cx="10289756" cy="3724096"/>
            <a:chOff x="778263" y="883169"/>
            <a:chExt cx="10289756" cy="3724096"/>
          </a:xfrm>
        </p:grpSpPr>
        <p:sp>
          <p:nvSpPr>
            <p:cNvPr id="2" name="TextBox 1"/>
            <p:cNvSpPr txBox="1"/>
            <p:nvPr/>
          </p:nvSpPr>
          <p:spPr>
            <a:xfrm>
              <a:off x="778263" y="883169"/>
              <a:ext cx="10289756" cy="37240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altLang="ko-KR" sz="2400" dirty="0"/>
            </a:p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lang="ko-KR" altLang="en-US" sz="1600" dirty="0" smtClean="0"/>
                <a:t>해외 취업에 대한 열정과 신념을 갖고</a:t>
              </a:r>
              <a:r>
                <a:rPr lang="en-US" altLang="ko-KR" sz="1600" dirty="0" smtClean="0"/>
                <a:t>….</a:t>
              </a:r>
            </a:p>
            <a:p>
              <a:pPr marL="342900" indent="-342900">
                <a:buFont typeface="Wingdings" panose="05000000000000000000" pitchFamily="2" charset="2"/>
                <a:buChar char="l"/>
              </a:pPr>
              <a:endParaRPr lang="en-US" altLang="ko-KR" sz="1600" dirty="0"/>
            </a:p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lang="ko-KR" altLang="en-US" sz="1600" dirty="0" smtClean="0"/>
                <a:t>교육 과정에 최선을 다 하고자 하는 의지를 가진 학생</a:t>
              </a:r>
              <a:endParaRPr lang="en-US" altLang="ko-KR" sz="1600" dirty="0" smtClean="0"/>
            </a:p>
            <a:p>
              <a:pPr marL="342900" indent="-342900">
                <a:buFont typeface="Wingdings" panose="05000000000000000000" pitchFamily="2" charset="2"/>
                <a:buChar char="l"/>
              </a:pPr>
              <a:endParaRPr lang="en-US" altLang="ko-KR" sz="1600" dirty="0"/>
            </a:p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lang="ko-KR" altLang="en-US" sz="1600" dirty="0" smtClean="0"/>
                <a:t>절차 및 일정</a:t>
              </a:r>
              <a:endParaRPr lang="en-US" altLang="ko-KR" sz="1600" dirty="0" smtClean="0"/>
            </a:p>
            <a:p>
              <a:endParaRPr lang="en-US" altLang="ko-KR" sz="2400" dirty="0" smtClean="0"/>
            </a:p>
            <a:p>
              <a:r>
                <a:rPr lang="en-US" altLang="ko-KR" sz="1400" dirty="0">
                  <a:latin typeface="+mn-ea"/>
                </a:rPr>
                <a:t> </a:t>
              </a:r>
              <a:r>
                <a:rPr lang="en-US" altLang="ko-KR" sz="1400" dirty="0" smtClean="0">
                  <a:latin typeface="+mn-ea"/>
                </a:rPr>
                <a:t>    1</a:t>
              </a:r>
              <a:r>
                <a:rPr lang="en-US" altLang="ko-KR" sz="1400" dirty="0">
                  <a:latin typeface="+mn-ea"/>
                </a:rPr>
                <a:t>) </a:t>
              </a:r>
              <a:r>
                <a:rPr lang="ko-KR" altLang="en-US" sz="1400" dirty="0">
                  <a:latin typeface="+mn-ea"/>
                </a:rPr>
                <a:t>지원서 작성</a:t>
              </a:r>
              <a:r>
                <a:rPr lang="en-US" altLang="ko-KR" sz="1400" dirty="0">
                  <a:latin typeface="+mn-ea"/>
                </a:rPr>
                <a:t>, </a:t>
              </a:r>
              <a:r>
                <a:rPr lang="ko-KR" altLang="en-US" sz="1400" dirty="0">
                  <a:latin typeface="+mn-ea"/>
                </a:rPr>
                <a:t>제출               </a:t>
              </a:r>
              <a:r>
                <a:rPr lang="ko-KR" altLang="en-US" sz="1400" dirty="0" smtClean="0">
                  <a:latin typeface="+mn-ea"/>
                </a:rPr>
                <a:t>      </a:t>
              </a:r>
              <a:endParaRPr lang="en-US" altLang="ko-KR" sz="1400" dirty="0" smtClean="0">
                <a:latin typeface="+mn-ea"/>
              </a:endParaRPr>
            </a:p>
            <a:p>
              <a:r>
                <a:rPr lang="en-US" altLang="ko-KR" sz="1400" dirty="0">
                  <a:latin typeface="+mn-ea"/>
                </a:rPr>
                <a:t> </a:t>
              </a:r>
              <a:r>
                <a:rPr lang="en-US" altLang="ko-KR" sz="1400" dirty="0" smtClean="0">
                  <a:latin typeface="+mn-ea"/>
                </a:rPr>
                <a:t>    </a:t>
              </a:r>
              <a:r>
                <a:rPr lang="en-US" altLang="ko-KR" sz="1400" dirty="0">
                  <a:latin typeface="+mn-ea"/>
                </a:rPr>
                <a:t>2) </a:t>
              </a:r>
              <a:r>
                <a:rPr lang="ko-KR" altLang="en-US" sz="1400" dirty="0">
                  <a:latin typeface="+mn-ea"/>
                </a:rPr>
                <a:t>서류 심사                         </a:t>
              </a:r>
              <a:r>
                <a:rPr lang="ko-KR" altLang="en-US" sz="1400" dirty="0" smtClean="0">
                  <a:latin typeface="+mn-ea"/>
                </a:rPr>
                <a:t>       </a:t>
              </a:r>
              <a:endParaRPr lang="en-US" altLang="ko-KR" sz="1400" dirty="0">
                <a:latin typeface="+mn-ea"/>
              </a:endParaRPr>
            </a:p>
            <a:p>
              <a:r>
                <a:rPr lang="en-US" altLang="ko-KR" sz="1400" dirty="0">
                  <a:latin typeface="+mn-ea"/>
                </a:rPr>
                <a:t>     3) </a:t>
              </a:r>
              <a:r>
                <a:rPr lang="ko-KR" altLang="en-US" sz="1400" dirty="0">
                  <a:latin typeface="+mn-ea"/>
                </a:rPr>
                <a:t>면접                                </a:t>
              </a:r>
              <a:r>
                <a:rPr lang="ko-KR" altLang="en-US" sz="1400" dirty="0" smtClean="0">
                  <a:latin typeface="+mn-ea"/>
                </a:rPr>
                <a:t>     </a:t>
              </a:r>
              <a:endParaRPr lang="en-US" altLang="ko-KR" sz="1400" dirty="0">
                <a:latin typeface="+mn-ea"/>
              </a:endParaRPr>
            </a:p>
            <a:p>
              <a:r>
                <a:rPr lang="en-US" altLang="ko-KR" sz="1400" dirty="0">
                  <a:latin typeface="+mn-ea"/>
                </a:rPr>
                <a:t>     4) </a:t>
              </a:r>
              <a:r>
                <a:rPr lang="ko-KR" altLang="en-US" sz="1400" dirty="0">
                  <a:latin typeface="+mn-ea"/>
                </a:rPr>
                <a:t>최종 합격자 발표                 </a:t>
              </a:r>
              <a:r>
                <a:rPr lang="ko-KR" altLang="en-US" sz="1400" dirty="0" smtClean="0">
                  <a:latin typeface="+mn-ea"/>
                </a:rPr>
                <a:t>       </a:t>
              </a:r>
              <a:endParaRPr lang="en-US" altLang="ko-KR" sz="1400" dirty="0">
                <a:latin typeface="+mn-ea"/>
              </a:endParaRPr>
            </a:p>
            <a:p>
              <a:r>
                <a:rPr lang="en-US" altLang="ko-KR" sz="1400" dirty="0">
                  <a:latin typeface="+mn-ea"/>
                </a:rPr>
                <a:t>     5) </a:t>
              </a:r>
              <a:r>
                <a:rPr lang="ko-KR" altLang="en-US" sz="1400" dirty="0">
                  <a:latin typeface="+mn-ea"/>
                </a:rPr>
                <a:t>최종 합격자 오리엔테이션      </a:t>
              </a:r>
              <a:r>
                <a:rPr lang="ko-KR" altLang="en-US" sz="1400" dirty="0" smtClean="0">
                  <a:latin typeface="+mn-ea"/>
                </a:rPr>
                <a:t>    </a:t>
              </a:r>
              <a:endParaRPr lang="en-US" altLang="ko-KR" sz="1400" dirty="0">
                <a:latin typeface="+mn-ea"/>
              </a:endParaRPr>
            </a:p>
            <a:p>
              <a:r>
                <a:rPr lang="en-US" altLang="ko-KR" sz="1400" dirty="0">
                  <a:latin typeface="+mn-ea"/>
                </a:rPr>
                <a:t>     6) </a:t>
              </a:r>
              <a:r>
                <a:rPr lang="ko-KR" altLang="en-US" sz="1400" dirty="0">
                  <a:latin typeface="+mn-ea"/>
                </a:rPr>
                <a:t>수업시작 </a:t>
              </a:r>
              <a:r>
                <a:rPr lang="en-US" altLang="ko-KR" sz="1400" dirty="0">
                  <a:latin typeface="+mn-ea"/>
                </a:rPr>
                <a:t>(</a:t>
              </a:r>
              <a:r>
                <a:rPr lang="ko-KR" altLang="en-US" sz="1400" dirty="0">
                  <a:latin typeface="+mn-ea"/>
                </a:rPr>
                <a:t>일본어 방과후 수업 </a:t>
              </a:r>
              <a:r>
                <a:rPr lang="en-US" altLang="ko-KR" sz="1400" dirty="0">
                  <a:latin typeface="+mn-ea"/>
                </a:rPr>
                <a:t>) </a:t>
              </a:r>
              <a:r>
                <a:rPr lang="en-US" altLang="ko-KR" sz="1400" dirty="0" smtClean="0">
                  <a:latin typeface="+mn-ea"/>
                </a:rPr>
                <a:t>  </a:t>
              </a:r>
              <a:endParaRPr lang="en-US" altLang="ko-KR" sz="1400" dirty="0">
                <a:latin typeface="+mn-ea"/>
              </a:endParaRPr>
            </a:p>
            <a:p>
              <a:r>
                <a:rPr lang="en-US" altLang="ko-KR" sz="2400" dirty="0" smtClean="0"/>
                <a:t> </a:t>
              </a:r>
              <a:r>
                <a:rPr lang="en-US" altLang="ko-KR" dirty="0" smtClean="0"/>
                <a:t> </a:t>
              </a:r>
              <a:endParaRPr lang="ko-KR" altLang="en-US" sz="2400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4349363" y="2814761"/>
              <a:ext cx="1749197" cy="16004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/>
                <a:t>5/11(</a:t>
              </a:r>
              <a:r>
                <a:rPr lang="ko-KR" altLang="en-US" sz="1400" dirty="0" smtClean="0"/>
                <a:t>금</a:t>
              </a:r>
              <a:r>
                <a:rPr lang="en-US" altLang="ko-KR" sz="1400" dirty="0" smtClean="0"/>
                <a:t>) </a:t>
              </a:r>
              <a:r>
                <a:rPr lang="ko-KR" altLang="en-US" sz="1400" dirty="0" smtClean="0"/>
                <a:t>까지</a:t>
              </a:r>
              <a:r>
                <a:rPr lang="en-US" altLang="ko-KR" sz="1400" dirty="0" smtClean="0"/>
                <a:t/>
              </a:r>
              <a:br>
                <a:rPr lang="en-US" altLang="ko-KR" sz="1400" dirty="0" smtClean="0"/>
              </a:br>
              <a:r>
                <a:rPr lang="en-US" altLang="ko-KR" sz="1400" dirty="0" smtClean="0"/>
                <a:t>5/16(</a:t>
              </a:r>
              <a:r>
                <a:rPr lang="ko-KR" altLang="en-US" sz="1400" dirty="0" smtClean="0"/>
                <a:t>수</a:t>
              </a:r>
              <a:r>
                <a:rPr lang="en-US" altLang="ko-KR" sz="1400" dirty="0" smtClean="0"/>
                <a:t>)</a:t>
              </a:r>
              <a:br>
                <a:rPr lang="en-US" altLang="ko-KR" sz="1400" dirty="0" smtClean="0"/>
              </a:br>
              <a:r>
                <a:rPr lang="en-US" altLang="ko-KR" sz="1400" dirty="0" smtClean="0"/>
                <a:t>5/17(</a:t>
              </a:r>
              <a:r>
                <a:rPr lang="ko-KR" altLang="en-US" sz="1400" dirty="0" smtClean="0"/>
                <a:t>목</a:t>
              </a:r>
              <a:r>
                <a:rPr lang="en-US" altLang="ko-KR" sz="1400" dirty="0" smtClean="0"/>
                <a:t>) ~ 5/18(</a:t>
              </a:r>
              <a:r>
                <a:rPr lang="ko-KR" altLang="en-US" sz="1400" dirty="0" smtClean="0"/>
                <a:t>금</a:t>
              </a:r>
              <a:r>
                <a:rPr lang="en-US" altLang="ko-KR" sz="1400" dirty="0" smtClean="0"/>
                <a:t>)</a:t>
              </a:r>
            </a:p>
            <a:p>
              <a:r>
                <a:rPr lang="en-US" altLang="ko-KR" sz="1400" dirty="0" smtClean="0"/>
                <a:t>5/23(</a:t>
              </a:r>
              <a:r>
                <a:rPr lang="ko-KR" altLang="en-US" sz="1400" dirty="0" smtClean="0"/>
                <a:t>수</a:t>
              </a:r>
              <a:r>
                <a:rPr lang="en-US" altLang="ko-KR" sz="1400" dirty="0" smtClean="0"/>
                <a:t>)</a:t>
              </a:r>
            </a:p>
            <a:p>
              <a:r>
                <a:rPr lang="en-US" altLang="ko-KR" sz="1400" dirty="0" smtClean="0"/>
                <a:t>5/24(</a:t>
              </a:r>
              <a:r>
                <a:rPr lang="ko-KR" altLang="en-US" sz="1400" dirty="0" smtClean="0"/>
                <a:t>목</a:t>
              </a:r>
              <a:r>
                <a:rPr lang="en-US" altLang="ko-KR" sz="1400" dirty="0" smtClean="0"/>
                <a:t>)</a:t>
              </a:r>
            </a:p>
            <a:p>
              <a:r>
                <a:rPr lang="en-US" altLang="ko-KR" sz="1400" dirty="0" smtClean="0"/>
                <a:t>5/28(</a:t>
              </a:r>
              <a:r>
                <a:rPr lang="ko-KR" altLang="en-US" sz="1400" dirty="0" smtClean="0"/>
                <a:t>월</a:t>
              </a:r>
              <a:r>
                <a:rPr lang="en-US" altLang="ko-KR" sz="1400" dirty="0" smtClean="0"/>
                <a:t>)</a:t>
              </a:r>
              <a:br>
                <a:rPr lang="en-US" altLang="ko-KR" sz="1400" dirty="0" smtClean="0"/>
              </a:br>
              <a:endParaRPr lang="ko-KR" altLang="en-US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68968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쌍검에 대한 이미지 검색결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901" y="-9526"/>
            <a:ext cx="10287000" cy="686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10342" y="4219303"/>
            <a:ext cx="22621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400" smtClean="0">
                <a:solidFill>
                  <a:schemeClr val="bg1"/>
                </a:solidFill>
              </a:rPr>
              <a:t>일본어</a:t>
            </a:r>
            <a:endParaRPr lang="ko-KR" altLang="en-US" sz="540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90559" y="4219303"/>
            <a:ext cx="74251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400" dirty="0" smtClean="0">
                <a:solidFill>
                  <a:schemeClr val="bg1"/>
                </a:solidFill>
              </a:rPr>
              <a:t>IT</a:t>
            </a:r>
            <a:endParaRPr lang="ko-KR" altLang="en-US" sz="54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72093" y="1362074"/>
            <a:ext cx="15696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400" dirty="0" smtClean="0">
                <a:solidFill>
                  <a:schemeClr val="bg1"/>
                </a:solidFill>
              </a:rPr>
              <a:t>도전</a:t>
            </a:r>
            <a:endParaRPr lang="ko-KR" altLang="en-US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19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6736" y="1605436"/>
            <a:ext cx="700974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 smtClean="0">
                <a:solidFill>
                  <a:schemeClr val="accent1">
                    <a:lumMod val="75000"/>
                  </a:schemeClr>
                </a:solidFill>
              </a:rPr>
              <a:t>일본에서 성공적인 취업과 </a:t>
            </a:r>
            <a:endParaRPr lang="en-US" altLang="ko-KR" sz="40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altLang="ko-KR" sz="4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ko-KR" sz="4000" dirty="0" smtClean="0">
                <a:solidFill>
                  <a:schemeClr val="accent1">
                    <a:lumMod val="75000"/>
                  </a:schemeClr>
                </a:solidFill>
              </a:rPr>
              <a:t>       </a:t>
            </a:r>
            <a:r>
              <a:rPr lang="ko-KR" altLang="en-US" sz="4000" dirty="0" smtClean="0">
                <a:solidFill>
                  <a:schemeClr val="accent1">
                    <a:lumMod val="75000"/>
                  </a:schemeClr>
                </a:solidFill>
              </a:rPr>
              <a:t>일정 기간 직장 생활 후</a:t>
            </a:r>
            <a:r>
              <a:rPr lang="en-US" altLang="ko-KR" sz="40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</a:p>
          <a:p>
            <a:endParaRPr lang="en-US" altLang="ko-KR" sz="40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ko-KR" altLang="en-US" sz="4000" dirty="0" smtClean="0">
                <a:solidFill>
                  <a:schemeClr val="accent1">
                    <a:lumMod val="75000"/>
                  </a:schemeClr>
                </a:solidFill>
              </a:rPr>
              <a:t>여러분은 한국을 포함한 세계      </a:t>
            </a:r>
            <a:endParaRPr lang="en-US" altLang="ko-KR" sz="40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altLang="ko-KR" sz="4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ko-KR" sz="4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ko-KR" altLang="en-US" sz="4000" dirty="0" smtClean="0">
                <a:solidFill>
                  <a:schemeClr val="accent1">
                    <a:lumMod val="75000"/>
                  </a:schemeClr>
                </a:solidFill>
              </a:rPr>
              <a:t>어디서나 인정 받는</a:t>
            </a:r>
            <a:endParaRPr lang="en-US" altLang="ko-KR" sz="40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altLang="ko-KR" sz="40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ko-KR" sz="4000" b="1" dirty="0" smtClean="0">
                <a:solidFill>
                  <a:schemeClr val="bg2">
                    <a:lumMod val="25000"/>
                  </a:schemeClr>
                </a:solidFill>
              </a:rPr>
              <a:t>   </a:t>
            </a:r>
            <a:r>
              <a:rPr lang="ko-KR" altLang="en-US" sz="40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ko-KR" sz="4000" b="1" dirty="0" smtClean="0">
                <a:solidFill>
                  <a:schemeClr val="bg2">
                    <a:lumMod val="25000"/>
                  </a:schemeClr>
                </a:solidFill>
              </a:rPr>
              <a:t>Global </a:t>
            </a:r>
            <a:r>
              <a:rPr lang="ko-KR" altLang="en-US" sz="4000" b="1" dirty="0" smtClean="0">
                <a:solidFill>
                  <a:schemeClr val="bg2">
                    <a:lumMod val="25000"/>
                  </a:schemeClr>
                </a:solidFill>
              </a:rPr>
              <a:t>인재로 </a:t>
            </a:r>
            <a:endParaRPr lang="en-US" altLang="ko-KR" sz="40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ko-KR" altLang="en-US" sz="4000" dirty="0" smtClean="0">
                <a:solidFill>
                  <a:schemeClr val="accent1">
                    <a:lumMod val="75000"/>
                  </a:schemeClr>
                </a:solidFill>
              </a:rPr>
              <a:t>         성장해 있을 것입니다</a:t>
            </a:r>
            <a:r>
              <a:rPr lang="en-US" altLang="ko-KR" sz="40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r>
              <a:rPr lang="ko-KR" altLang="en-US" sz="4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ko-KR" altLang="en-US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8" name="Picture 4" descr="global에 대한 이미지 검색결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6479" y="755374"/>
            <a:ext cx="4976190" cy="526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049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832853" y="5727701"/>
            <a:ext cx="4623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* </a:t>
            </a:r>
            <a:r>
              <a:rPr lang="ko-KR" altLang="en-US" sz="1200" dirty="0" smtClean="0"/>
              <a:t>보강 주 여부 및 휴일 등에 따라 약간의 변동 가능</a:t>
            </a:r>
            <a:endParaRPr lang="en-US" altLang="ko-KR" sz="1200" dirty="0" smtClean="0"/>
          </a:p>
          <a:p>
            <a:r>
              <a:rPr lang="en-US" altLang="ko-KR" sz="1200" dirty="0" smtClean="0"/>
              <a:t>* </a:t>
            </a:r>
            <a:r>
              <a:rPr lang="ko-KR" altLang="en-US" sz="1200" dirty="0" smtClean="0"/>
              <a:t>방학 기간 중에도 수업 진행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1-2</a:t>
            </a:r>
            <a:r>
              <a:rPr lang="ko-KR" altLang="en-US" sz="1200" dirty="0" smtClean="0"/>
              <a:t>주 방학 부여 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 </a:t>
            </a:r>
            <a:endParaRPr lang="ko-KR" altLang="en-US" sz="1200" dirty="0"/>
          </a:p>
        </p:txBody>
      </p:sp>
      <p:sp>
        <p:nvSpPr>
          <p:cNvPr id="70" name="TextBox 69"/>
          <p:cNvSpPr txBox="1"/>
          <p:nvPr/>
        </p:nvSpPr>
        <p:spPr>
          <a:xfrm>
            <a:off x="832853" y="399118"/>
            <a:ext cx="18133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u="sng" dirty="0" smtClean="0">
                <a:solidFill>
                  <a:srgbClr val="0000FF"/>
                </a:solidFill>
              </a:rPr>
              <a:t>교과운영 일정</a:t>
            </a:r>
            <a:endParaRPr lang="ko-KR" altLang="en-US" sz="2000" b="1" u="sng" dirty="0">
              <a:solidFill>
                <a:srgbClr val="0000FF"/>
              </a:solidFill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862237" y="930876"/>
            <a:ext cx="9965421" cy="4796825"/>
            <a:chOff x="862237" y="930876"/>
            <a:chExt cx="9965421" cy="4796825"/>
          </a:xfrm>
        </p:grpSpPr>
        <p:sp>
          <p:nvSpPr>
            <p:cNvPr id="72" name="순서도: 처리 71"/>
            <p:cNvSpPr/>
            <p:nvPr/>
          </p:nvSpPr>
          <p:spPr>
            <a:xfrm>
              <a:off x="895184" y="953380"/>
              <a:ext cx="9916508" cy="4774321"/>
            </a:xfrm>
            <a:prstGeom prst="flowChartProcess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/>
            </a:p>
          </p:txBody>
        </p:sp>
        <p:cxnSp>
          <p:nvCxnSpPr>
            <p:cNvPr id="74" name="직선 연결선 73"/>
            <p:cNvCxnSpPr/>
            <p:nvPr/>
          </p:nvCxnSpPr>
          <p:spPr>
            <a:xfrm flipV="1">
              <a:off x="895183" y="1399340"/>
              <a:ext cx="9916509" cy="7078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TextBox 76"/>
            <p:cNvSpPr txBox="1"/>
            <p:nvPr/>
          </p:nvSpPr>
          <p:spPr>
            <a:xfrm>
              <a:off x="1049841" y="1018690"/>
              <a:ext cx="49244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 smtClean="0"/>
                <a:t>구분</a:t>
              </a:r>
              <a:endParaRPr lang="ko-KR" altLang="en-US" sz="1200" b="1" dirty="0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2978431" y="1018830"/>
              <a:ext cx="33855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 smtClean="0"/>
                <a:t>주</a:t>
              </a:r>
              <a:endParaRPr lang="ko-KR" altLang="en-US" sz="1200" b="1" dirty="0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233273" y="1044532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 smtClean="0"/>
                <a:t>교과목</a:t>
              </a:r>
              <a:endParaRPr lang="ko-KR" altLang="en-US" sz="1200" b="1" dirty="0"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5783450" y="1022123"/>
              <a:ext cx="8002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 err="1" smtClean="0"/>
                <a:t>총학점수</a:t>
              </a:r>
              <a:endParaRPr lang="ko-KR" altLang="en-US" sz="1200" b="1" dirty="0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2120876" y="1027446"/>
              <a:ext cx="49244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 smtClean="0"/>
                <a:t>기간</a:t>
              </a:r>
              <a:endParaRPr lang="ko-KR" altLang="en-US" sz="1200" b="1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038108" y="1718447"/>
              <a:ext cx="58221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 smtClean="0"/>
                <a:t>2</a:t>
              </a:r>
              <a:r>
                <a:rPr lang="ko-KR" altLang="en-US" sz="1200" b="1" dirty="0" smtClean="0"/>
                <a:t>학년</a:t>
              </a:r>
              <a:endParaRPr lang="en-US" altLang="ko-KR" sz="1200" b="1" dirty="0" smtClean="0"/>
            </a:p>
            <a:p>
              <a:r>
                <a:rPr lang="en-US" altLang="ko-KR" sz="1200" b="1" dirty="0" smtClean="0"/>
                <a:t>1</a:t>
              </a:r>
              <a:r>
                <a:rPr lang="ko-KR" altLang="en-US" sz="1200" b="1" dirty="0" smtClean="0"/>
                <a:t>학기</a:t>
              </a:r>
              <a:endParaRPr lang="ko-KR" altLang="en-US" sz="1200" b="1" dirty="0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2068080" y="1749159"/>
              <a:ext cx="58541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 smtClean="0"/>
                <a:t>5/14</a:t>
              </a:r>
            </a:p>
            <a:p>
              <a:r>
                <a:rPr lang="en-US" altLang="ko-KR" sz="1200" b="1" dirty="0" smtClean="0"/>
                <a:t>-6/15</a:t>
              </a:r>
              <a:endParaRPr lang="ko-KR" altLang="en-US" sz="1200" b="1" dirty="0"/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3012643" y="1849251"/>
              <a:ext cx="27443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/>
                <a:t>5</a:t>
              </a:r>
              <a:endParaRPr lang="ko-KR" altLang="en-US" sz="1200" b="1" dirty="0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3483069" y="1809379"/>
              <a:ext cx="193674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 smtClean="0"/>
                <a:t>- </a:t>
              </a:r>
              <a:r>
                <a:rPr lang="ko-KR" altLang="en-US" sz="1200" b="1" dirty="0" smtClean="0"/>
                <a:t>일본어 </a:t>
              </a:r>
              <a:r>
                <a:rPr lang="en-US" altLang="ko-KR" sz="1200" b="1" dirty="0" smtClean="0"/>
                <a:t>(0</a:t>
              </a:r>
              <a:r>
                <a:rPr lang="ko-KR" altLang="en-US" sz="1200" b="1" dirty="0" smtClean="0"/>
                <a:t>학점</a:t>
              </a:r>
              <a:r>
                <a:rPr lang="en-US" altLang="ko-KR" sz="1200" b="1" dirty="0" smtClean="0"/>
                <a:t>) :</a:t>
              </a:r>
              <a:r>
                <a:rPr lang="ko-KR" altLang="en-US" sz="1200" b="1" dirty="0" smtClean="0"/>
                <a:t>방과후 </a:t>
              </a:r>
              <a:endParaRPr lang="ko-KR" altLang="en-US" sz="1200" b="1" dirty="0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5837000" y="1761019"/>
              <a:ext cx="69121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/>
                <a:t> 0</a:t>
              </a:r>
              <a:r>
                <a:rPr lang="en-US" altLang="ko-KR" sz="1200" b="1" dirty="0" smtClean="0"/>
                <a:t> </a:t>
              </a:r>
              <a:r>
                <a:rPr lang="ko-KR" altLang="en-US" sz="1200" b="1" dirty="0" smtClean="0"/>
                <a:t>학점</a:t>
              </a:r>
              <a:endParaRPr lang="ko-KR" altLang="en-US" sz="1200" b="1" dirty="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7202638" y="1027446"/>
              <a:ext cx="11079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 smtClean="0"/>
                <a:t>실제수업시간</a:t>
              </a:r>
              <a:endParaRPr lang="ko-KR" altLang="en-US" sz="1200" b="1" dirty="0"/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6741889" y="1768370"/>
              <a:ext cx="17668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 smtClean="0"/>
                <a:t>- </a:t>
              </a:r>
              <a:r>
                <a:rPr lang="ko-KR" altLang="en-US" sz="1200" b="1" dirty="0" smtClean="0"/>
                <a:t>일본어 </a:t>
              </a:r>
              <a:r>
                <a:rPr lang="en-US" altLang="ko-KR" sz="1200" b="1" dirty="0" smtClean="0"/>
                <a:t>: </a:t>
              </a:r>
              <a:r>
                <a:rPr lang="ko-KR" altLang="en-US" sz="1200" b="1" dirty="0" smtClean="0"/>
                <a:t>총 </a:t>
              </a:r>
              <a:r>
                <a:rPr lang="en-US" altLang="ko-KR" sz="1200" b="1" dirty="0" smtClean="0"/>
                <a:t>75</a:t>
              </a:r>
              <a:r>
                <a:rPr lang="ko-KR" altLang="en-US" sz="1200" b="1" dirty="0" smtClean="0"/>
                <a:t>시간</a:t>
              </a:r>
              <a:endParaRPr lang="en-US" altLang="ko-KR" sz="1200" b="1" dirty="0" smtClean="0"/>
            </a:p>
            <a:p>
              <a:r>
                <a:rPr lang="en-US" altLang="ko-KR" sz="1200" b="1" dirty="0" smtClean="0"/>
                <a:t>  (3HR </a:t>
              </a:r>
              <a:r>
                <a:rPr lang="en-US" altLang="ko-KR" sz="1200" b="1" dirty="0"/>
                <a:t>*</a:t>
              </a:r>
              <a:r>
                <a:rPr lang="en-US" altLang="ko-KR" sz="1200" b="1" dirty="0" smtClean="0"/>
                <a:t> </a:t>
              </a:r>
              <a:r>
                <a:rPr lang="ko-KR" altLang="en-US" sz="1200" b="1" dirty="0" smtClean="0"/>
                <a:t>주</a:t>
              </a:r>
              <a:r>
                <a:rPr lang="en-US" altLang="ko-KR" sz="1200" b="1" dirty="0" smtClean="0"/>
                <a:t>5</a:t>
              </a:r>
              <a:r>
                <a:rPr lang="ko-KR" altLang="en-US" sz="1200" b="1" dirty="0" smtClean="0"/>
                <a:t>일 </a:t>
              </a:r>
              <a:r>
                <a:rPr lang="en-US" altLang="ko-KR" sz="1200" b="1" dirty="0" smtClean="0"/>
                <a:t>* 5</a:t>
              </a:r>
              <a:r>
                <a:rPr lang="ko-KR" altLang="en-US" sz="1200" b="1" dirty="0" smtClean="0"/>
                <a:t>주 </a:t>
              </a:r>
              <a:r>
                <a:rPr lang="en-US" altLang="ko-KR" sz="1200" b="1" dirty="0" smtClean="0"/>
                <a:t>)</a:t>
              </a:r>
            </a:p>
          </p:txBody>
        </p:sp>
        <p:cxnSp>
          <p:nvCxnSpPr>
            <p:cNvPr id="90" name="직선 연결선 89"/>
            <p:cNvCxnSpPr/>
            <p:nvPr/>
          </p:nvCxnSpPr>
          <p:spPr>
            <a:xfrm flipV="1">
              <a:off x="895183" y="4274807"/>
              <a:ext cx="9932475" cy="2063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직선 연결선 90"/>
            <p:cNvCxnSpPr/>
            <p:nvPr/>
          </p:nvCxnSpPr>
          <p:spPr>
            <a:xfrm>
              <a:off x="1880600" y="953378"/>
              <a:ext cx="225" cy="477432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Box 91"/>
            <p:cNvSpPr txBox="1"/>
            <p:nvPr/>
          </p:nvSpPr>
          <p:spPr>
            <a:xfrm>
              <a:off x="944167" y="2635292"/>
              <a:ext cx="116845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 smtClean="0"/>
                <a:t>여름학기</a:t>
              </a:r>
              <a:endParaRPr lang="ko-KR" altLang="en-US" sz="1200" b="1" dirty="0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1038108" y="3164242"/>
              <a:ext cx="58221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 smtClean="0"/>
                <a:t>2</a:t>
              </a:r>
              <a:r>
                <a:rPr lang="ko-KR" altLang="en-US" sz="1200" b="1" dirty="0" smtClean="0"/>
                <a:t>학년</a:t>
              </a:r>
              <a:endParaRPr lang="en-US" altLang="ko-KR" sz="1200" b="1" dirty="0" smtClean="0"/>
            </a:p>
            <a:p>
              <a:r>
                <a:rPr lang="en-US" altLang="ko-KR" sz="1200" b="1" dirty="0" smtClean="0"/>
                <a:t>2</a:t>
              </a:r>
              <a:r>
                <a:rPr lang="ko-KR" altLang="en-US" sz="1200" b="1" dirty="0" smtClean="0"/>
                <a:t>학기</a:t>
              </a:r>
              <a:endParaRPr lang="ko-KR" altLang="en-US" sz="1200" b="1" dirty="0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953056" y="3911423"/>
              <a:ext cx="8002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 smtClean="0"/>
                <a:t>겨울학기</a:t>
              </a:r>
              <a:endParaRPr lang="ko-KR" altLang="en-US" sz="1200" b="1" dirty="0"/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2071220" y="2902634"/>
              <a:ext cx="67518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 smtClean="0"/>
                <a:t>6/18</a:t>
              </a:r>
            </a:p>
            <a:p>
              <a:r>
                <a:rPr lang="en-US" altLang="ko-KR" sz="1200" b="1" dirty="0" smtClean="0"/>
                <a:t>-12/28</a:t>
              </a:r>
              <a:endParaRPr lang="ko-KR" altLang="en-US" sz="1200" b="1" dirty="0"/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2993611" y="3256576"/>
              <a:ext cx="36420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 smtClean="0"/>
                <a:t>28</a:t>
              </a:r>
              <a:endParaRPr lang="ko-KR" altLang="en-US" sz="1200" b="1" dirty="0"/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3531539" y="3164244"/>
              <a:ext cx="174977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 smtClean="0"/>
                <a:t>- CAD,CATIA (12</a:t>
              </a:r>
              <a:r>
                <a:rPr lang="ko-KR" altLang="en-US" sz="1200" b="1" dirty="0" smtClean="0"/>
                <a:t>학점</a:t>
              </a:r>
              <a:r>
                <a:rPr lang="en-US" altLang="ko-KR" sz="1200" b="1" dirty="0" smtClean="0"/>
                <a:t>)</a:t>
              </a:r>
            </a:p>
            <a:p>
              <a:r>
                <a:rPr lang="en-US" altLang="ko-KR" sz="1200" b="1" dirty="0" smtClean="0"/>
                <a:t>- </a:t>
              </a:r>
              <a:r>
                <a:rPr lang="ko-KR" altLang="en-US" sz="1200" b="1" dirty="0" smtClean="0"/>
                <a:t>일본어 </a:t>
              </a:r>
              <a:r>
                <a:rPr lang="en-US" altLang="ko-KR" sz="1200" b="1" dirty="0" smtClean="0"/>
                <a:t>(9</a:t>
              </a:r>
              <a:r>
                <a:rPr lang="ko-KR" altLang="en-US" sz="1200" b="1" dirty="0" smtClean="0"/>
                <a:t>학점</a:t>
              </a:r>
              <a:r>
                <a:rPr lang="en-US" altLang="ko-KR" sz="1200" b="1" dirty="0" smtClean="0"/>
                <a:t>)</a:t>
              </a:r>
              <a:r>
                <a:rPr lang="ko-KR" altLang="en-US" sz="1200" b="1" dirty="0" smtClean="0"/>
                <a:t> </a:t>
              </a:r>
              <a:endParaRPr lang="ko-KR" altLang="en-US" sz="1200" b="1" dirty="0"/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5884002" y="3164244"/>
              <a:ext cx="67197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 smtClean="0"/>
                <a:t>21</a:t>
              </a:r>
              <a:r>
                <a:rPr lang="ko-KR" altLang="en-US" sz="1200" b="1" dirty="0" smtClean="0"/>
                <a:t>학점</a:t>
              </a:r>
              <a:endParaRPr lang="ko-KR" altLang="en-US" sz="1200" b="1" dirty="0"/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6714231" y="2820156"/>
              <a:ext cx="2417795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smtClean="0"/>
                <a:t>- CAD, CATIA</a:t>
              </a:r>
              <a:r>
                <a:rPr lang="ko-KR" altLang="en-US" sz="1200" b="1" dirty="0" smtClean="0"/>
                <a:t> </a:t>
              </a:r>
              <a:r>
                <a:rPr lang="en-US" altLang="ko-KR" sz="1200" b="1" dirty="0" smtClean="0"/>
                <a:t>: </a:t>
              </a:r>
              <a:r>
                <a:rPr lang="ko-KR" altLang="en-US" sz="1200" b="1" dirty="0" smtClean="0"/>
                <a:t>총 </a:t>
              </a:r>
              <a:r>
                <a:rPr lang="en-US" altLang="ko-KR" sz="1200" b="1" dirty="0" smtClean="0"/>
                <a:t>225</a:t>
              </a:r>
              <a:r>
                <a:rPr lang="ko-KR" altLang="en-US" sz="1200" b="1" dirty="0" smtClean="0"/>
                <a:t>시간</a:t>
              </a:r>
              <a:endParaRPr lang="en-US" altLang="ko-KR" sz="1200" b="1" dirty="0" smtClean="0"/>
            </a:p>
            <a:p>
              <a:r>
                <a:rPr lang="en-US" altLang="ko-KR" sz="1200" b="1" dirty="0" smtClean="0"/>
                <a:t>  (3HR * </a:t>
              </a:r>
              <a:r>
                <a:rPr lang="ko-KR" altLang="en-US" sz="1200" b="1" dirty="0" smtClean="0"/>
                <a:t>주</a:t>
              </a:r>
              <a:r>
                <a:rPr lang="en-US" altLang="ko-KR" sz="1200" b="1" dirty="0"/>
                <a:t>3</a:t>
              </a:r>
              <a:r>
                <a:rPr lang="ko-KR" altLang="en-US" sz="1200" b="1" dirty="0" smtClean="0"/>
                <a:t>일 </a:t>
              </a:r>
              <a:r>
                <a:rPr lang="en-US" altLang="ko-KR" sz="1200" b="1" dirty="0"/>
                <a:t>* </a:t>
              </a:r>
              <a:r>
                <a:rPr lang="en-US" altLang="ko-KR" sz="1200" b="1" dirty="0" smtClean="0"/>
                <a:t>28</a:t>
              </a:r>
              <a:r>
                <a:rPr lang="ko-KR" altLang="en-US" sz="1200" b="1" dirty="0" smtClean="0"/>
                <a:t>주</a:t>
              </a:r>
              <a:r>
                <a:rPr lang="en-US" altLang="ko-KR" sz="1200" b="1" dirty="0" smtClean="0"/>
                <a:t>)</a:t>
              </a:r>
            </a:p>
            <a:p>
              <a:endParaRPr lang="en-US" altLang="ko-KR" sz="1200" b="1" dirty="0" smtClean="0"/>
            </a:p>
            <a:p>
              <a:r>
                <a:rPr lang="en-US" altLang="ko-KR" sz="1200" b="1" dirty="0" smtClean="0"/>
                <a:t>- </a:t>
              </a:r>
              <a:r>
                <a:rPr lang="ko-KR" altLang="en-US" sz="1200" b="1" dirty="0" smtClean="0"/>
                <a:t>일본어 </a:t>
              </a:r>
              <a:r>
                <a:rPr lang="en-US" altLang="ko-KR" sz="1200" b="1" dirty="0" smtClean="0"/>
                <a:t>: 531</a:t>
              </a:r>
              <a:r>
                <a:rPr lang="ko-KR" altLang="en-US" sz="1200" b="1" dirty="0" smtClean="0"/>
                <a:t>시간</a:t>
              </a:r>
              <a:endParaRPr lang="en-US" altLang="ko-KR" sz="1200" b="1" dirty="0" smtClean="0"/>
            </a:p>
            <a:p>
              <a:r>
                <a:rPr lang="en-US" altLang="ko-KR" sz="1200" b="1" dirty="0" smtClean="0"/>
                <a:t>  (</a:t>
              </a:r>
              <a:r>
                <a:rPr lang="en-US" altLang="ko-KR" sz="1200" b="1" dirty="0"/>
                <a:t>6HR * </a:t>
              </a:r>
              <a:r>
                <a:rPr lang="ko-KR" altLang="en-US" sz="1200" b="1" dirty="0" smtClean="0"/>
                <a:t>주</a:t>
              </a:r>
              <a:r>
                <a:rPr lang="en-US" altLang="ko-KR" sz="1200" b="1" dirty="0" smtClean="0"/>
                <a:t>2</a:t>
              </a:r>
              <a:r>
                <a:rPr lang="ko-KR" altLang="en-US" sz="1200" b="1" dirty="0" smtClean="0"/>
                <a:t>일 </a:t>
              </a:r>
              <a:r>
                <a:rPr lang="en-US" altLang="ko-KR" sz="1200" b="1" dirty="0" smtClean="0"/>
                <a:t>+ </a:t>
              </a:r>
            </a:p>
            <a:p>
              <a:r>
                <a:rPr lang="en-US" altLang="ko-KR" sz="1200" b="1" dirty="0"/>
                <a:t> </a:t>
              </a:r>
              <a:r>
                <a:rPr lang="en-US" altLang="ko-KR" sz="1200" b="1" dirty="0" smtClean="0"/>
                <a:t>  3HR </a:t>
              </a:r>
              <a:r>
                <a:rPr lang="en-US" altLang="ko-KR" sz="1200" b="1" dirty="0"/>
                <a:t>*</a:t>
              </a:r>
              <a:r>
                <a:rPr lang="en-US" altLang="ko-KR" sz="1200" b="1" dirty="0" smtClean="0"/>
                <a:t> </a:t>
              </a:r>
              <a:r>
                <a:rPr lang="ko-KR" altLang="en-US" sz="1200" b="1" dirty="0" smtClean="0"/>
                <a:t>주 </a:t>
              </a:r>
              <a:r>
                <a:rPr lang="en-US" altLang="ko-KR" sz="1200" b="1" dirty="0" smtClean="0"/>
                <a:t>3</a:t>
              </a:r>
              <a:r>
                <a:rPr lang="ko-KR" altLang="en-US" sz="1200" b="1" dirty="0" smtClean="0"/>
                <a:t>일</a:t>
              </a:r>
              <a:r>
                <a:rPr lang="en-US" altLang="ko-KR" sz="1200" b="1" dirty="0" smtClean="0"/>
                <a:t>) </a:t>
              </a:r>
              <a:r>
                <a:rPr lang="en-US" altLang="ko-KR" sz="1200" b="1" dirty="0"/>
                <a:t>* </a:t>
              </a:r>
              <a:r>
                <a:rPr lang="en-US" altLang="ko-KR" sz="1200" b="1" dirty="0" smtClean="0"/>
                <a:t>28</a:t>
              </a:r>
              <a:r>
                <a:rPr lang="ko-KR" altLang="en-US" sz="1200" b="1" dirty="0" smtClean="0"/>
                <a:t>주</a:t>
              </a:r>
              <a:endParaRPr lang="en-US" altLang="ko-KR" sz="1200" b="1" dirty="0" smtClean="0"/>
            </a:p>
            <a:p>
              <a:endParaRPr lang="en-US" altLang="ko-KR" sz="1200" b="1" dirty="0"/>
            </a:p>
          </p:txBody>
        </p:sp>
        <p:sp>
          <p:nvSpPr>
            <p:cNvPr id="100" name="오른쪽 중괄호 99"/>
            <p:cNvSpPr/>
            <p:nvPr/>
          </p:nvSpPr>
          <p:spPr>
            <a:xfrm>
              <a:off x="1965501" y="2765052"/>
              <a:ext cx="93626" cy="1369334"/>
            </a:xfrm>
            <a:prstGeom prst="rightBrac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1200" b="1"/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994184" y="4870009"/>
              <a:ext cx="8002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 smtClean="0"/>
                <a:t>일본현지</a:t>
              </a:r>
              <a:endParaRPr lang="ko-KR" altLang="en-US" sz="1200" b="1" dirty="0"/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1938133" y="4800188"/>
              <a:ext cx="8579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 smtClean="0"/>
                <a:t>2019/1/8</a:t>
              </a:r>
            </a:p>
            <a:p>
              <a:r>
                <a:rPr lang="en-US" altLang="ko-KR" sz="1200" b="1" dirty="0" smtClean="0"/>
                <a:t>-3/29</a:t>
              </a:r>
              <a:endParaRPr lang="ko-KR" altLang="en-US" sz="1200" b="1" dirty="0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2978765" y="4740922"/>
              <a:ext cx="36420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 smtClean="0"/>
                <a:t>12</a:t>
              </a:r>
              <a:endParaRPr lang="ko-KR" altLang="en-US" sz="1200" b="1" dirty="0"/>
            </a:p>
          </p:txBody>
        </p:sp>
        <p:sp>
          <p:nvSpPr>
            <p:cNvPr id="104" name="TextBox 103"/>
            <p:cNvSpPr txBox="1"/>
            <p:nvPr/>
          </p:nvSpPr>
          <p:spPr>
            <a:xfrm>
              <a:off x="3503068" y="4593009"/>
              <a:ext cx="158408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71450" indent="-171450">
                <a:buFontTx/>
                <a:buChar char="-"/>
              </a:pPr>
              <a:r>
                <a:rPr lang="ko-KR" altLang="en-US" sz="1200" b="1" dirty="0" smtClean="0"/>
                <a:t>일본어</a:t>
              </a:r>
              <a:r>
                <a:rPr lang="en-US" altLang="ko-KR" sz="1200" b="1" dirty="0" smtClean="0"/>
                <a:t>, </a:t>
              </a:r>
              <a:r>
                <a:rPr lang="ko-KR" altLang="en-US" sz="1200" b="1" dirty="0" smtClean="0"/>
                <a:t>현지문화</a:t>
              </a:r>
              <a:endParaRPr lang="en-US" altLang="ko-KR" sz="1200" b="1" dirty="0" smtClean="0"/>
            </a:p>
            <a:p>
              <a:pPr marL="171450" indent="-171450">
                <a:buFontTx/>
                <a:buChar char="-"/>
              </a:pPr>
              <a:r>
                <a:rPr lang="ko-KR" altLang="en-US" sz="1200" b="1" dirty="0" smtClean="0"/>
                <a:t>일본어 엑셀</a:t>
              </a:r>
              <a:r>
                <a:rPr lang="en-US" altLang="ko-KR" sz="1200" b="1" dirty="0" smtClean="0"/>
                <a:t>, </a:t>
              </a:r>
              <a:r>
                <a:rPr lang="ko-KR" altLang="en-US" sz="1200" b="1" dirty="0" smtClean="0"/>
                <a:t>워드</a:t>
              </a:r>
              <a:endParaRPr lang="en-US" altLang="ko-KR" sz="1200" b="1" dirty="0" smtClean="0"/>
            </a:p>
            <a:p>
              <a:pPr marL="171450" indent="-171450">
                <a:buFontTx/>
                <a:buChar char="-"/>
              </a:pPr>
              <a:r>
                <a:rPr lang="ko-KR" altLang="en-US" sz="1200" b="1" dirty="0" smtClean="0"/>
                <a:t>면접 준비 및 </a:t>
              </a:r>
              <a:endParaRPr lang="en-US" altLang="ko-KR" sz="1200" b="1" dirty="0" smtClean="0"/>
            </a:p>
            <a:p>
              <a:r>
                <a:rPr lang="en-US" altLang="ko-KR" sz="1200" b="1" dirty="0"/>
                <a:t> </a:t>
              </a:r>
              <a:r>
                <a:rPr lang="en-US" altLang="ko-KR" sz="1200" b="1" dirty="0" smtClean="0"/>
                <a:t>  </a:t>
              </a:r>
              <a:r>
                <a:rPr lang="ko-KR" altLang="en-US" sz="1200" b="1" dirty="0" smtClean="0"/>
                <a:t>현지 면접 대응</a:t>
              </a:r>
              <a:endParaRPr lang="ko-KR" altLang="en-US" sz="1200" b="1" dirty="0"/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5876087" y="4703315"/>
              <a:ext cx="63671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 smtClean="0"/>
                <a:t>0 </a:t>
              </a:r>
              <a:r>
                <a:rPr lang="ko-KR" altLang="en-US" sz="1200" b="1" dirty="0" smtClean="0"/>
                <a:t>학점</a:t>
              </a:r>
              <a:endParaRPr lang="ko-KR" altLang="en-US" sz="1200" b="1" dirty="0"/>
            </a:p>
          </p:txBody>
        </p:sp>
        <p:sp>
          <p:nvSpPr>
            <p:cNvPr id="106" name="직사각형 105"/>
            <p:cNvSpPr/>
            <p:nvPr/>
          </p:nvSpPr>
          <p:spPr>
            <a:xfrm>
              <a:off x="6699975" y="4430646"/>
              <a:ext cx="241615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1450" indent="-171450">
                <a:buFontTx/>
                <a:buChar char="-"/>
              </a:pPr>
              <a:r>
                <a:rPr lang="ko-KR" altLang="en-US" sz="1200" b="1" dirty="0" smtClean="0"/>
                <a:t>일본어</a:t>
              </a:r>
              <a:r>
                <a:rPr lang="en-US" altLang="ko-KR" sz="1200" b="1" dirty="0" smtClean="0"/>
                <a:t>,</a:t>
              </a:r>
              <a:r>
                <a:rPr lang="ko-KR" altLang="en-US" sz="1200" b="1" dirty="0" smtClean="0"/>
                <a:t>취업교육 </a:t>
              </a:r>
              <a:r>
                <a:rPr lang="en-US" altLang="ko-KR" sz="1200" b="1" dirty="0" smtClean="0"/>
                <a:t>: 324</a:t>
              </a:r>
              <a:r>
                <a:rPr lang="ko-KR" altLang="en-US" sz="1200" b="1" dirty="0" smtClean="0"/>
                <a:t>시간</a:t>
              </a:r>
              <a:endParaRPr lang="en-US" altLang="ko-KR" sz="1200" b="1" dirty="0" smtClean="0"/>
            </a:p>
            <a:p>
              <a:r>
                <a:rPr lang="en-US" altLang="ko-KR" sz="1200" b="1" dirty="0" smtClean="0"/>
                <a:t>   (6HR X </a:t>
              </a:r>
              <a:r>
                <a:rPr lang="ko-KR" altLang="en-US" sz="1200" b="1" dirty="0" smtClean="0"/>
                <a:t>주</a:t>
              </a:r>
              <a:r>
                <a:rPr lang="en-US" altLang="ko-KR" sz="1200" b="1" dirty="0" smtClean="0"/>
                <a:t>5</a:t>
              </a:r>
              <a:r>
                <a:rPr lang="ko-KR" altLang="en-US" sz="1200" b="1" dirty="0" smtClean="0"/>
                <a:t>일 </a:t>
              </a:r>
              <a:r>
                <a:rPr lang="en-US" altLang="ko-KR" sz="1200" b="1" dirty="0" smtClean="0"/>
                <a:t>X 12</a:t>
              </a:r>
              <a:r>
                <a:rPr lang="ko-KR" altLang="en-US" sz="1200" b="1" dirty="0" smtClean="0"/>
                <a:t>주</a:t>
              </a:r>
              <a:r>
                <a:rPr lang="en-US" altLang="ko-KR" sz="1200" b="1" dirty="0" smtClean="0"/>
                <a:t>)</a:t>
              </a:r>
            </a:p>
            <a:p>
              <a:endParaRPr lang="en-US" altLang="ko-KR" sz="1200" b="1" dirty="0"/>
            </a:p>
            <a:p>
              <a:pPr marL="171450" indent="-171450">
                <a:buFontTx/>
                <a:buChar char="-"/>
              </a:pPr>
              <a:r>
                <a:rPr lang="en-US" altLang="ko-KR" sz="1100" b="1" dirty="0" smtClean="0"/>
                <a:t>K-MOVE </a:t>
              </a:r>
              <a:r>
                <a:rPr lang="ko-KR" altLang="en-US" sz="1100" b="1" dirty="0" smtClean="0"/>
                <a:t>의무교육 </a:t>
              </a:r>
              <a:r>
                <a:rPr lang="en-US" altLang="ko-KR" sz="1100" b="1" dirty="0" smtClean="0"/>
                <a:t>: 15</a:t>
              </a:r>
              <a:r>
                <a:rPr lang="ko-KR" altLang="en-US" sz="1100" b="1" dirty="0" smtClean="0"/>
                <a:t>시간</a:t>
              </a:r>
              <a:endParaRPr lang="en-US" altLang="ko-KR" sz="1100" b="1" dirty="0" smtClean="0"/>
            </a:p>
            <a:p>
              <a:r>
                <a:rPr lang="en-US" altLang="ko-KR" sz="1100" b="1" dirty="0" smtClean="0"/>
                <a:t>   (</a:t>
              </a:r>
              <a:r>
                <a:rPr lang="ko-KR" altLang="en-US" sz="1100" b="1" dirty="0" smtClean="0"/>
                <a:t>해외안전</a:t>
              </a:r>
              <a:r>
                <a:rPr lang="en-US" altLang="ko-KR" sz="1100" b="1" dirty="0" smtClean="0"/>
                <a:t>, </a:t>
              </a:r>
              <a:r>
                <a:rPr lang="ko-KR" altLang="en-US" sz="1100" b="1" dirty="0" smtClean="0"/>
                <a:t>산업안전</a:t>
              </a:r>
              <a:r>
                <a:rPr lang="en-US" altLang="ko-KR" sz="1100" b="1" dirty="0" smtClean="0"/>
                <a:t>, </a:t>
              </a:r>
              <a:r>
                <a:rPr lang="ko-KR" altLang="en-US" sz="1100" b="1" dirty="0" smtClean="0"/>
                <a:t>노동법규</a:t>
              </a:r>
              <a:r>
                <a:rPr lang="en-US" altLang="ko-KR" sz="1100" b="1" dirty="0" smtClean="0"/>
                <a:t>,    </a:t>
              </a:r>
            </a:p>
            <a:p>
              <a:r>
                <a:rPr lang="en-US" altLang="ko-KR" sz="1100" b="1" dirty="0"/>
                <a:t> </a:t>
              </a:r>
              <a:r>
                <a:rPr lang="en-US" altLang="ko-KR" sz="1100" b="1" dirty="0" smtClean="0"/>
                <a:t>   </a:t>
              </a:r>
              <a:r>
                <a:rPr lang="ko-KR" altLang="en-US" sz="1100" b="1" dirty="0" smtClean="0"/>
                <a:t>사회법규</a:t>
              </a:r>
              <a:r>
                <a:rPr lang="en-US" altLang="ko-KR" sz="1100" b="1" dirty="0" smtClean="0"/>
                <a:t>, </a:t>
              </a:r>
              <a:r>
                <a:rPr lang="ko-KR" altLang="en-US" sz="1100" b="1" dirty="0" smtClean="0"/>
                <a:t>성희롱 각 </a:t>
              </a:r>
              <a:r>
                <a:rPr lang="en-US" altLang="ko-KR" sz="1100" b="1" dirty="0" smtClean="0"/>
                <a:t>3</a:t>
              </a:r>
              <a:r>
                <a:rPr lang="ko-KR" altLang="en-US" sz="1100" b="1" dirty="0" smtClean="0"/>
                <a:t>시간</a:t>
              </a:r>
              <a:r>
                <a:rPr lang="en-US" altLang="ko-KR" sz="1200" b="1" dirty="0" smtClean="0"/>
                <a:t>)</a:t>
              </a:r>
            </a:p>
          </p:txBody>
        </p:sp>
        <p:cxnSp>
          <p:nvCxnSpPr>
            <p:cNvPr id="107" name="직선 연결선 106"/>
            <p:cNvCxnSpPr/>
            <p:nvPr/>
          </p:nvCxnSpPr>
          <p:spPr>
            <a:xfrm flipV="1">
              <a:off x="862237" y="2533061"/>
              <a:ext cx="9949455" cy="1476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직선 연결선 107"/>
            <p:cNvCxnSpPr/>
            <p:nvPr/>
          </p:nvCxnSpPr>
          <p:spPr>
            <a:xfrm flipH="1">
              <a:off x="6555981" y="953380"/>
              <a:ext cx="12138" cy="477432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직선 연결선 108"/>
            <p:cNvCxnSpPr/>
            <p:nvPr/>
          </p:nvCxnSpPr>
          <p:spPr>
            <a:xfrm>
              <a:off x="2879786" y="971611"/>
              <a:ext cx="0" cy="475609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직선 연결선 109"/>
            <p:cNvCxnSpPr/>
            <p:nvPr/>
          </p:nvCxnSpPr>
          <p:spPr>
            <a:xfrm flipH="1">
              <a:off x="3478132" y="971611"/>
              <a:ext cx="4713" cy="475609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직선 연결선 110"/>
            <p:cNvCxnSpPr/>
            <p:nvPr/>
          </p:nvCxnSpPr>
          <p:spPr>
            <a:xfrm>
              <a:off x="5753178" y="947295"/>
              <a:ext cx="0" cy="478040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직선 연결선 111"/>
            <p:cNvCxnSpPr/>
            <p:nvPr/>
          </p:nvCxnSpPr>
          <p:spPr>
            <a:xfrm>
              <a:off x="9119584" y="930876"/>
              <a:ext cx="12443" cy="479682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" name="TextBox 112"/>
            <p:cNvSpPr txBox="1"/>
            <p:nvPr/>
          </p:nvSpPr>
          <p:spPr>
            <a:xfrm>
              <a:off x="9172978" y="1044532"/>
              <a:ext cx="85632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b="1" dirty="0" smtClean="0"/>
                <a:t>    강사 </a:t>
              </a:r>
              <a:endParaRPr lang="ko-KR" altLang="en-US" sz="1400" b="1" dirty="0"/>
            </a:p>
          </p:txBody>
        </p:sp>
        <p:sp>
          <p:nvSpPr>
            <p:cNvPr id="114" name="TextBox 113"/>
            <p:cNvSpPr txBox="1"/>
            <p:nvPr/>
          </p:nvSpPr>
          <p:spPr>
            <a:xfrm>
              <a:off x="9119584" y="1455000"/>
              <a:ext cx="1335623" cy="10156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 smtClean="0"/>
                <a:t>- </a:t>
              </a:r>
              <a:r>
                <a:rPr lang="ko-KR" altLang="en-US" sz="1200" b="1" dirty="0" smtClean="0"/>
                <a:t>장해숙 </a:t>
              </a:r>
              <a:endParaRPr lang="en-US" altLang="ko-KR" sz="1200" b="1" dirty="0" smtClean="0"/>
            </a:p>
            <a:p>
              <a:r>
                <a:rPr lang="en-US" altLang="ko-KR" sz="1200" b="1" dirty="0" smtClean="0"/>
                <a:t>- </a:t>
              </a:r>
              <a:r>
                <a:rPr lang="ko-KR" altLang="en-US" sz="1200" b="1" dirty="0" err="1" smtClean="0"/>
                <a:t>시바타</a:t>
              </a:r>
              <a:r>
                <a:rPr lang="ko-KR" altLang="en-US" sz="1200" b="1" dirty="0" smtClean="0"/>
                <a:t> </a:t>
              </a:r>
              <a:r>
                <a:rPr lang="ko-KR" altLang="en-US" sz="1200" b="1" dirty="0" err="1"/>
                <a:t>요우꼬</a:t>
              </a:r>
              <a:r>
                <a:rPr lang="ko-KR" altLang="en-US" sz="1200" b="1" dirty="0"/>
                <a:t> </a:t>
              </a:r>
              <a:endParaRPr lang="en-US" altLang="ko-KR" sz="1200" b="1" dirty="0" smtClean="0"/>
            </a:p>
            <a:p>
              <a:r>
                <a:rPr lang="en-US" altLang="ko-KR" sz="1200" b="1" dirty="0" smtClean="0"/>
                <a:t>- </a:t>
              </a:r>
              <a:r>
                <a:rPr lang="ko-KR" altLang="en-US" sz="1200" b="1" dirty="0" err="1" smtClean="0"/>
                <a:t>다케우치</a:t>
              </a:r>
              <a:r>
                <a:rPr lang="ko-KR" altLang="en-US" sz="1200" b="1" dirty="0" smtClean="0"/>
                <a:t> </a:t>
              </a:r>
              <a:r>
                <a:rPr lang="ko-KR" altLang="en-US" sz="1200" b="1" dirty="0"/>
                <a:t>후미 </a:t>
              </a:r>
              <a:endParaRPr lang="en-US" altLang="ko-KR" sz="1200" b="1" dirty="0"/>
            </a:p>
            <a:p>
              <a:r>
                <a:rPr lang="en-US" altLang="ko-KR" sz="1200" b="1" dirty="0" smtClean="0"/>
                <a:t>- </a:t>
              </a:r>
              <a:r>
                <a:rPr lang="ko-KR" altLang="en-US" sz="1200" b="1" dirty="0" err="1" smtClean="0"/>
                <a:t>나카노</a:t>
              </a:r>
              <a:r>
                <a:rPr lang="ko-KR" altLang="en-US" sz="1200" b="1" dirty="0" smtClean="0"/>
                <a:t> </a:t>
              </a:r>
              <a:r>
                <a:rPr lang="ko-KR" altLang="en-US" sz="1200" b="1" dirty="0" err="1" smtClean="0"/>
                <a:t>히로꼬</a:t>
              </a:r>
              <a:endParaRPr lang="en-US" altLang="ko-KR" sz="1200" b="1" dirty="0" smtClean="0"/>
            </a:p>
            <a:p>
              <a:r>
                <a:rPr lang="en-US" altLang="ko-KR" sz="1200" b="1" dirty="0" smtClean="0"/>
                <a:t>(</a:t>
              </a:r>
              <a:r>
                <a:rPr lang="ko-KR" altLang="en-US" sz="1200" b="1" dirty="0"/>
                <a:t>이상 겸임교수</a:t>
              </a:r>
              <a:r>
                <a:rPr lang="en-US" altLang="ko-KR" sz="1200" b="1" dirty="0"/>
                <a:t>)</a:t>
              </a:r>
              <a:r>
                <a:rPr lang="ko-KR" altLang="en-US" sz="1200" b="1" dirty="0" smtClean="0"/>
                <a:t> </a:t>
              </a:r>
              <a:endParaRPr lang="en-US" altLang="ko-KR" sz="1200" b="1" dirty="0"/>
            </a:p>
          </p:txBody>
        </p:sp>
        <p:sp>
          <p:nvSpPr>
            <p:cNvPr id="115" name="TextBox 114"/>
            <p:cNvSpPr txBox="1"/>
            <p:nvPr/>
          </p:nvSpPr>
          <p:spPr>
            <a:xfrm>
              <a:off x="9002611" y="2742545"/>
              <a:ext cx="1653016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 smtClean="0"/>
                <a:t>  - </a:t>
              </a:r>
              <a:r>
                <a:rPr lang="ko-KR" altLang="en-US" sz="1200" b="1" dirty="0" smtClean="0"/>
                <a:t>장해숙 </a:t>
              </a:r>
              <a:r>
                <a:rPr lang="en-US" altLang="ko-KR" sz="1200" b="1" dirty="0" smtClean="0"/>
                <a:t> </a:t>
              </a:r>
            </a:p>
            <a:p>
              <a:r>
                <a:rPr lang="en-US" altLang="ko-KR" sz="1200" b="1" dirty="0"/>
                <a:t> </a:t>
              </a:r>
              <a:r>
                <a:rPr lang="en-US" altLang="ko-KR" sz="1200" b="1" dirty="0" smtClean="0"/>
                <a:t> - </a:t>
              </a:r>
              <a:r>
                <a:rPr lang="ko-KR" altLang="en-US" sz="1200" b="1" dirty="0" err="1" smtClean="0"/>
                <a:t>시바타</a:t>
              </a:r>
              <a:r>
                <a:rPr lang="ko-KR" altLang="en-US" sz="1200" b="1" dirty="0" smtClean="0"/>
                <a:t> </a:t>
              </a:r>
              <a:r>
                <a:rPr lang="ko-KR" altLang="en-US" sz="1200" b="1" dirty="0" err="1" smtClean="0"/>
                <a:t>요우꼬</a:t>
              </a:r>
              <a:r>
                <a:rPr lang="ko-KR" altLang="en-US" sz="1200" b="1" dirty="0" smtClean="0"/>
                <a:t> </a:t>
              </a:r>
              <a:r>
                <a:rPr lang="en-US" altLang="ko-KR" sz="1200" b="1" dirty="0" smtClean="0"/>
                <a:t> </a:t>
              </a:r>
              <a:endParaRPr lang="en-US" altLang="ko-KR" sz="1200" b="1" dirty="0"/>
            </a:p>
            <a:p>
              <a:r>
                <a:rPr lang="en-US" altLang="ko-KR" sz="1200" b="1" dirty="0"/>
                <a:t> </a:t>
              </a:r>
              <a:r>
                <a:rPr lang="en-US" altLang="ko-KR" sz="1200" b="1" dirty="0" smtClean="0"/>
                <a:t> - </a:t>
              </a:r>
              <a:r>
                <a:rPr lang="ko-KR" altLang="en-US" sz="1200" b="1" dirty="0" err="1" smtClean="0"/>
                <a:t>다케우치</a:t>
              </a:r>
              <a:r>
                <a:rPr lang="ko-KR" altLang="en-US" sz="1200" b="1" dirty="0" smtClean="0"/>
                <a:t> 후미 </a:t>
              </a:r>
              <a:r>
                <a:rPr lang="en-US" altLang="ko-KR" sz="1200" b="1" dirty="0" smtClean="0"/>
                <a:t> </a:t>
              </a:r>
              <a:endParaRPr lang="en-US" altLang="ko-KR" sz="1200" b="1" dirty="0"/>
            </a:p>
            <a:p>
              <a:r>
                <a:rPr lang="en-US" altLang="ko-KR" sz="1200" b="1" dirty="0" smtClean="0"/>
                <a:t>  - </a:t>
              </a:r>
              <a:r>
                <a:rPr lang="ko-KR" altLang="en-US" sz="1200" b="1" dirty="0" err="1" smtClean="0"/>
                <a:t>나카노</a:t>
              </a:r>
              <a:r>
                <a:rPr lang="ko-KR" altLang="en-US" sz="1200" b="1" dirty="0" smtClean="0"/>
                <a:t> </a:t>
              </a:r>
              <a:r>
                <a:rPr lang="ko-KR" altLang="en-US" sz="1200" b="1" dirty="0" err="1" smtClean="0"/>
                <a:t>히로꼬</a:t>
              </a:r>
              <a:endParaRPr lang="en-US" altLang="ko-KR" sz="1200" b="1" dirty="0" smtClean="0"/>
            </a:p>
            <a:p>
              <a:r>
                <a:rPr lang="en-US" altLang="ko-KR" sz="1200" b="1" dirty="0" smtClean="0"/>
                <a:t>  </a:t>
              </a:r>
              <a:r>
                <a:rPr lang="en-US" altLang="ko-KR" sz="1200" b="1" dirty="0"/>
                <a:t>- </a:t>
              </a:r>
              <a:r>
                <a:rPr lang="ko-KR" altLang="en-US" sz="1200" b="1" dirty="0"/>
                <a:t>김미라 </a:t>
              </a:r>
              <a:r>
                <a:rPr lang="en-US" altLang="ko-KR" sz="1200" b="1" dirty="0"/>
                <a:t> </a:t>
              </a:r>
              <a:endParaRPr lang="en-US" altLang="ko-KR" sz="1200" b="1" dirty="0" smtClean="0"/>
            </a:p>
            <a:p>
              <a:r>
                <a:rPr lang="ko-KR" altLang="en-US" sz="1200" b="1" dirty="0" smtClean="0"/>
                <a:t>   </a:t>
              </a:r>
              <a:r>
                <a:rPr lang="en-US" altLang="ko-KR" sz="1200" b="1" dirty="0" smtClean="0"/>
                <a:t>(</a:t>
              </a:r>
              <a:r>
                <a:rPr lang="ko-KR" altLang="en-US" sz="1200" b="1" dirty="0" smtClean="0"/>
                <a:t>이상 겸임교수</a:t>
              </a:r>
              <a:r>
                <a:rPr lang="en-US" altLang="ko-KR" sz="1200" b="1" dirty="0" smtClean="0"/>
                <a:t>)</a:t>
              </a:r>
            </a:p>
            <a:p>
              <a:r>
                <a:rPr lang="en-US" altLang="ko-KR" sz="1200" b="1" dirty="0" smtClean="0"/>
                <a:t>  - </a:t>
              </a:r>
              <a:r>
                <a:rPr lang="ko-KR" altLang="en-US" sz="1200" b="1" dirty="0"/>
                <a:t>김경환 </a:t>
              </a:r>
              <a:r>
                <a:rPr lang="en-US" altLang="ko-KR" sz="1200" b="1" dirty="0"/>
                <a:t>(</a:t>
              </a:r>
              <a:r>
                <a:rPr lang="ko-KR" altLang="en-US" sz="1200" b="1" dirty="0"/>
                <a:t>외부강사</a:t>
              </a:r>
              <a:r>
                <a:rPr lang="en-US" altLang="ko-KR" sz="1200" b="1" dirty="0"/>
                <a:t>)</a:t>
              </a:r>
            </a:p>
            <a:p>
              <a:r>
                <a:rPr lang="ko-KR" altLang="en-US" sz="1200" b="1" dirty="0" smtClean="0"/>
                <a:t>  </a:t>
              </a:r>
              <a:endParaRPr lang="ko-KR" altLang="en-US" sz="1200" b="1" dirty="0"/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9132027" y="4749403"/>
              <a:ext cx="1588897" cy="2770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 smtClean="0"/>
                <a:t>- </a:t>
              </a:r>
              <a:r>
                <a:rPr lang="ko-KR" altLang="en-US" sz="1200" b="1" dirty="0" smtClean="0"/>
                <a:t>일본현지 외부강사</a:t>
              </a:r>
              <a:endParaRPr lang="en-US" altLang="ko-KR" sz="1200" b="1" dirty="0" smtClean="0"/>
            </a:p>
          </p:txBody>
        </p:sp>
      </p:grpSp>
    </p:spTree>
    <p:extLst>
      <p:ext uri="{BB962C8B-B14F-4D97-AF65-F5344CB8AC3E}">
        <p14:creationId xmlns:p14="http://schemas.microsoft.com/office/powerpoint/2010/main" val="13614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22886</TotalTime>
  <Words>986</Words>
  <Application>Microsoft Office PowerPoint</Application>
  <PresentationFormat>사용자 지정</PresentationFormat>
  <Paragraphs>197</Paragraphs>
  <Slides>27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28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140</cp:revision>
  <cp:lastPrinted>2017-04-25T04:51:19Z</cp:lastPrinted>
  <dcterms:created xsi:type="dcterms:W3CDTF">2017-04-18T02:21:32Z</dcterms:created>
  <dcterms:modified xsi:type="dcterms:W3CDTF">2018-03-29T07:51:57Z</dcterms:modified>
</cp:coreProperties>
</file>