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1" r:id="rId3"/>
    <p:sldId id="262" r:id="rId4"/>
    <p:sldId id="263" r:id="rId5"/>
    <p:sldId id="267" r:id="rId6"/>
    <p:sldId id="268" r:id="rId7"/>
    <p:sldId id="269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476">
          <p15:clr>
            <a:srgbClr val="A4A3A4"/>
          </p15:clr>
        </p15:guide>
        <p15:guide id="4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5174BC-6821-43AE-8B46-50E7D37AC237}" type="datetimeFigureOut">
              <a:rPr lang="ko-KR" altLang="en-US" smtClean="0"/>
              <a:t>2014-03-11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60391E-1247-4619-954B-9875F38A2DD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918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0391E-1247-4619-954B-9875F38A2DDF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4679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1275" y="0"/>
            <a:ext cx="1365622" cy="71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002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492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9281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1903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4614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3767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5504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7238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534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8830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3050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52045-1801-4F5E-9BF1-E99FC0F3CBC1}" type="datetimeFigureOut">
              <a:rPr lang="ko-KR" altLang="en-US" smtClean="0"/>
              <a:pPr/>
              <a:t>2014-03-11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A8CA1-9C79-4A3E-BD67-C3421D2E8A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5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hyperlink" Target="mailto:lim30@wsu.ac.kr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그림 14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74" y="45719"/>
            <a:ext cx="9066130" cy="488741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</p:pic>
      <p:grpSp>
        <p:nvGrpSpPr>
          <p:cNvPr id="17" name="그룹 16"/>
          <p:cNvGrpSpPr/>
          <p:nvPr/>
        </p:nvGrpSpPr>
        <p:grpSpPr>
          <a:xfrm>
            <a:off x="0" y="-1"/>
            <a:ext cx="9140981" cy="6858001"/>
            <a:chOff x="0" y="-1"/>
            <a:chExt cx="9140981" cy="685800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6" name="직사각형 15"/>
            <p:cNvSpPr/>
            <p:nvPr/>
          </p:nvSpPr>
          <p:spPr>
            <a:xfrm>
              <a:off x="0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직사각형 58"/>
            <p:cNvSpPr/>
            <p:nvPr/>
          </p:nvSpPr>
          <p:spPr>
            <a:xfrm>
              <a:off x="9095261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/>
            <p:cNvSpPr/>
            <p:nvPr/>
          </p:nvSpPr>
          <p:spPr>
            <a:xfrm rot="16200000">
              <a:off x="4552627" y="-4542636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 rot="16200000">
              <a:off x="4542735" y="2269645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3" name="직사각형 132"/>
          <p:cNvSpPr/>
          <p:nvPr/>
        </p:nvSpPr>
        <p:spPr>
          <a:xfrm>
            <a:off x="143716" y="4977014"/>
            <a:ext cx="8856984" cy="1764770"/>
          </a:xfrm>
          <a:prstGeom prst="rect">
            <a:avLst/>
          </a:prstGeom>
          <a:noFill/>
          <a:ln w="25400">
            <a:solidFill>
              <a:schemeClr val="tx1">
                <a:alpha val="5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4" name="TextBox 133"/>
          <p:cNvSpPr txBox="1"/>
          <p:nvPr/>
        </p:nvSpPr>
        <p:spPr>
          <a:xfrm>
            <a:off x="162716" y="498050"/>
            <a:ext cx="770239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스마트 웹 </a:t>
            </a:r>
            <a:r>
              <a:rPr lang="en-US" altLang="ko-K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&amp; </a:t>
            </a:r>
            <a:r>
              <a:rPr lang="ko-KR" altLang="en-US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앱</a:t>
            </a:r>
            <a:r>
              <a:rPr lang="ko-KR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컨텐츠</a:t>
            </a:r>
            <a:r>
              <a:rPr lang="ko-KR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전문인력 양성과정 </a:t>
            </a:r>
            <a:r>
              <a:rPr lang="ko-KR" altLang="en-US" sz="32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무료취업연수생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모집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1564966" y="1780928"/>
            <a:ext cx="71287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우송대학교에서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이공계 대졸자 </a:t>
            </a:r>
            <a:r>
              <a:rPr lang="ko-KR" altLang="en-US" sz="12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무료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취업연수생을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모집합니다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.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많은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관심 바랍니다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.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162716" y="5011139"/>
            <a:ext cx="887378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중부권 최고의 시설을 자랑하는 우송대학교부속 우송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IT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교육센터에서는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미래창조과학부에서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주관하는 </a:t>
            </a:r>
            <a:r>
              <a:rPr lang="ko-KR" altLang="en-US" sz="1200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스마트웹</a:t>
            </a:r>
            <a:r>
              <a:rPr lang="ko-KR" altLang="en-US" sz="12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2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&amp; </a:t>
            </a:r>
            <a:r>
              <a:rPr lang="ko-KR" altLang="en-US" sz="1200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앱</a:t>
            </a:r>
            <a:r>
              <a:rPr lang="ko-KR" altLang="en-US" sz="12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컨텐츠</a:t>
            </a:r>
            <a:r>
              <a:rPr lang="ko-KR" altLang="en-US" sz="12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 전문인력 양성과정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을 시행함에 따라 전문가를 꿈꾸는 이공계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대학 졸업자들에게 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스마트 웹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&amp;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컨텐츠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전문가로서의 역량을 발휘할 수 있도록 관련 교육프로그램을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교육하여 취업을 지원하고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있습니다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6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개월간의 교육을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통해 실무중심의 전문교육과 </a:t>
            </a:r>
            <a:r>
              <a:rPr lang="ko-KR" altLang="en-US" sz="1200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모바일전문자격증</a:t>
            </a:r>
            <a:r>
              <a:rPr lang="en-US" altLang="ko-KR" sz="12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(MAP)</a:t>
            </a:r>
            <a:r>
              <a:rPr lang="ko-KR" altLang="en-US" sz="12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취득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은 물론 기업체연수를 통한 실무경험까지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쌓을 수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있는 국내 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최고의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교육과정입니다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본 교육은 </a:t>
            </a:r>
            <a:r>
              <a:rPr lang="ko-KR" altLang="en-US" sz="12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전액 무료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로 진행되는 교육이며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교육기간동안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매월 최대 </a:t>
            </a:r>
            <a:r>
              <a:rPr lang="en-US" altLang="ko-KR" sz="12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50</a:t>
            </a:r>
            <a:r>
              <a:rPr lang="ko-KR" altLang="en-US" sz="12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만원 가량의 교육 지원금이 </a:t>
            </a:r>
            <a:r>
              <a:rPr lang="ko-KR" altLang="en-US" sz="12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교육생에게 </a:t>
            </a:r>
            <a:r>
              <a:rPr lang="ko-KR" altLang="en-US" sz="12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지급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됩니다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어려운 취업의 문을 뚫고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성공적인 취업에 도전할 분들의 많은 지원 바랍니다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!!</a:t>
            </a:r>
          </a:p>
          <a:p>
            <a:pPr algn="ctr"/>
            <a:r>
              <a:rPr lang="en-US" altLang="ko-KR" sz="1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* 2013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년 취업실적</a:t>
            </a:r>
            <a:r>
              <a:rPr lang="en-US" altLang="ko-KR" sz="1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명 수료 </a:t>
            </a:r>
            <a:r>
              <a:rPr lang="en-US" altLang="ko-KR" sz="1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28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명 취업 </a:t>
            </a:r>
            <a:r>
              <a:rPr lang="en-US" altLang="ko-KR" sz="1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/ 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취업률 </a:t>
            </a:r>
            <a:r>
              <a:rPr lang="en-US" altLang="ko-KR" sz="1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93%)</a:t>
            </a:r>
            <a:r>
              <a:rPr lang="ko-KR" altLang="en-US" sz="14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수료생 기준 </a:t>
            </a:r>
            <a:r>
              <a:rPr lang="en-US" altLang="ko-KR" sz="1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*</a:t>
            </a:r>
            <a:endParaRPr lang="ko-KR" altLang="en-US" sz="14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833821"/>
            <a:ext cx="1476372" cy="77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86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그룹 39"/>
          <p:cNvGrpSpPr/>
          <p:nvPr/>
        </p:nvGrpSpPr>
        <p:grpSpPr>
          <a:xfrm>
            <a:off x="4302780" y="3159000"/>
            <a:ext cx="540000" cy="540000"/>
            <a:chOff x="5020580" y="1853450"/>
            <a:chExt cx="540000" cy="540000"/>
          </a:xfrm>
        </p:grpSpPr>
        <p:sp>
          <p:nvSpPr>
            <p:cNvPr id="41" name="직사각형 40"/>
            <p:cNvSpPr/>
            <p:nvPr/>
          </p:nvSpPr>
          <p:spPr>
            <a:xfrm>
              <a:off x="5020580" y="1853450"/>
              <a:ext cx="540000" cy="540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3" name="Picture 2" descr="C:\Users\Administrator\Downloads\iconmonstr-gear-10-icon-256.png"/>
            <p:cNvPicPr>
              <a:picLocks noChangeAspect="1" noChangeArrowheads="1"/>
            </p:cNvPicPr>
            <p:nvPr/>
          </p:nvPicPr>
          <p:blipFill>
            <a:blip r:embed="rId2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4580" y="1902567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4" name="그룹 43"/>
          <p:cNvGrpSpPr/>
          <p:nvPr/>
        </p:nvGrpSpPr>
        <p:grpSpPr>
          <a:xfrm>
            <a:off x="4291154" y="3159000"/>
            <a:ext cx="540000" cy="540000"/>
            <a:chOff x="2204441" y="3960494"/>
            <a:chExt cx="540000" cy="540000"/>
          </a:xfrm>
        </p:grpSpPr>
        <p:sp>
          <p:nvSpPr>
            <p:cNvPr id="45" name="직사각형 44"/>
            <p:cNvSpPr/>
            <p:nvPr/>
          </p:nvSpPr>
          <p:spPr>
            <a:xfrm>
              <a:off x="2204441" y="3960494"/>
              <a:ext cx="540000" cy="5400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6" name="Picture 14" descr="C:\Users\Administrator\Downloads\iconmonstr-bar-chart-2-icon-256.png"/>
            <p:cNvPicPr>
              <a:picLocks noChangeAspect="1" noChangeArrowheads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980" y="4011363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7" name="그룹 46"/>
          <p:cNvGrpSpPr/>
          <p:nvPr/>
        </p:nvGrpSpPr>
        <p:grpSpPr>
          <a:xfrm>
            <a:off x="4302719" y="3159000"/>
            <a:ext cx="540000" cy="540000"/>
            <a:chOff x="5020580" y="4391762"/>
            <a:chExt cx="540000" cy="540000"/>
          </a:xfrm>
        </p:grpSpPr>
        <p:sp>
          <p:nvSpPr>
            <p:cNvPr id="49" name="직사각형 48"/>
            <p:cNvSpPr/>
            <p:nvPr/>
          </p:nvSpPr>
          <p:spPr>
            <a:xfrm>
              <a:off x="5020580" y="4391762"/>
              <a:ext cx="540000" cy="540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3" name="Picture 25" descr="C:\Users\Administrator\Downloads\iconmonstr-light-bulb-6-icon-256.png"/>
            <p:cNvPicPr>
              <a:picLocks noChangeAspect="1" noChangeArrowheads="1"/>
            </p:cNvPicPr>
            <p:nvPr/>
          </p:nvPicPr>
          <p:blipFill>
            <a:blip r:embed="rId4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4580" y="443713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4" name="그룹 63"/>
          <p:cNvGrpSpPr/>
          <p:nvPr/>
        </p:nvGrpSpPr>
        <p:grpSpPr>
          <a:xfrm>
            <a:off x="4291154" y="3159000"/>
            <a:ext cx="540000" cy="540000"/>
            <a:chOff x="7091560" y="4747363"/>
            <a:chExt cx="540000" cy="540000"/>
          </a:xfrm>
        </p:grpSpPr>
        <p:sp>
          <p:nvSpPr>
            <p:cNvPr id="65" name="직사각형 64"/>
            <p:cNvSpPr/>
            <p:nvPr/>
          </p:nvSpPr>
          <p:spPr>
            <a:xfrm>
              <a:off x="7091560" y="4747363"/>
              <a:ext cx="540000" cy="54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6" name="Picture 16" descr="C:\Users\Administrator\Downloads\iconmonstr-note-27-icon-256.png"/>
            <p:cNvPicPr>
              <a:picLocks noChangeAspect="1" noChangeArrowheads="1"/>
            </p:cNvPicPr>
            <p:nvPr/>
          </p:nvPicPr>
          <p:blipFill>
            <a:blip r:embed="rId5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2812" y="4799947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7" name="그룹 66"/>
          <p:cNvGrpSpPr/>
          <p:nvPr/>
        </p:nvGrpSpPr>
        <p:grpSpPr>
          <a:xfrm>
            <a:off x="4283968" y="3159000"/>
            <a:ext cx="540000" cy="540000"/>
            <a:chOff x="7109532" y="3041642"/>
            <a:chExt cx="540000" cy="540000"/>
          </a:xfrm>
        </p:grpSpPr>
        <p:sp>
          <p:nvSpPr>
            <p:cNvPr id="68" name="직사각형 67"/>
            <p:cNvSpPr/>
            <p:nvPr/>
          </p:nvSpPr>
          <p:spPr>
            <a:xfrm>
              <a:off x="7109532" y="3041642"/>
              <a:ext cx="540000" cy="54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명조 ExtraBold" pitchFamily="18" charset="-127"/>
                <a:ea typeface="나눔명조 ExtraBold" pitchFamily="18" charset="-127"/>
              </a:endParaRPr>
            </a:p>
          </p:txBody>
        </p:sp>
        <p:pic>
          <p:nvPicPr>
            <p:cNvPr id="69" name="Picture 23" descr="C:\Users\Administrator\Downloads\iconmonstr-sound-wave-2-icon-256 (1).png"/>
            <p:cNvPicPr>
              <a:picLocks noChangeAspect="1" noChangeArrowheads="1"/>
            </p:cNvPicPr>
            <p:nvPr/>
          </p:nvPicPr>
          <p:blipFill>
            <a:blip r:embed="rId6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336" y="3068984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0" name="그룹 69"/>
          <p:cNvGrpSpPr/>
          <p:nvPr/>
        </p:nvGrpSpPr>
        <p:grpSpPr>
          <a:xfrm>
            <a:off x="4296028" y="3159000"/>
            <a:ext cx="540000" cy="540000"/>
            <a:chOff x="7119682" y="1422962"/>
            <a:chExt cx="540000" cy="540000"/>
          </a:xfrm>
        </p:grpSpPr>
        <p:sp>
          <p:nvSpPr>
            <p:cNvPr id="71" name="직사각형 70"/>
            <p:cNvSpPr/>
            <p:nvPr/>
          </p:nvSpPr>
          <p:spPr>
            <a:xfrm>
              <a:off x="7119682" y="1422962"/>
              <a:ext cx="540000" cy="54000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2" name="Picture 11" descr="C:\Users\Administrator\Downloads\iconmonstr-direction-14-icon-256.png"/>
            <p:cNvPicPr>
              <a:picLocks noChangeAspect="1" noChangeArrowheads="1"/>
            </p:cNvPicPr>
            <p:nvPr/>
          </p:nvPicPr>
          <p:blipFill>
            <a:blip r:embed="rId7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336" y="149529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3" name="그룹 72"/>
          <p:cNvGrpSpPr/>
          <p:nvPr/>
        </p:nvGrpSpPr>
        <p:grpSpPr>
          <a:xfrm>
            <a:off x="4294154" y="3159000"/>
            <a:ext cx="540000" cy="540000"/>
            <a:chOff x="2204441" y="1443298"/>
            <a:chExt cx="540000" cy="540000"/>
          </a:xfrm>
        </p:grpSpPr>
        <p:sp>
          <p:nvSpPr>
            <p:cNvPr id="74" name="직사각형 73"/>
            <p:cNvSpPr/>
            <p:nvPr/>
          </p:nvSpPr>
          <p:spPr>
            <a:xfrm>
              <a:off x="2204441" y="1443298"/>
              <a:ext cx="540000" cy="54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5" name="Picture 10" descr="C:\Users\Administrator\Downloads\iconmonstr-speech-bubble-15-icon-256.png"/>
            <p:cNvPicPr>
              <a:picLocks noChangeAspect="1" noChangeArrowheads="1"/>
            </p:cNvPicPr>
            <p:nvPr/>
          </p:nvPicPr>
          <p:blipFill>
            <a:blip r:embed="rId8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980" y="149529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직사각형 5"/>
          <p:cNvSpPr/>
          <p:nvPr/>
        </p:nvSpPr>
        <p:spPr>
          <a:xfrm>
            <a:off x="4249277" y="3110492"/>
            <a:ext cx="620832" cy="6370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8" name="그룹 57"/>
          <p:cNvGrpSpPr/>
          <p:nvPr/>
        </p:nvGrpSpPr>
        <p:grpSpPr>
          <a:xfrm>
            <a:off x="0" y="-1"/>
            <a:ext cx="9140981" cy="6858001"/>
            <a:chOff x="0" y="-1"/>
            <a:chExt cx="9140981" cy="685800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59" name="직사각형 58"/>
            <p:cNvSpPr/>
            <p:nvPr/>
          </p:nvSpPr>
          <p:spPr>
            <a:xfrm>
              <a:off x="0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9095261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 rot="16200000">
              <a:off x="4552627" y="-4542636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직사각형 61"/>
            <p:cNvSpPr/>
            <p:nvPr/>
          </p:nvSpPr>
          <p:spPr>
            <a:xfrm rot="16200000">
              <a:off x="4542735" y="2269645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30" name="그룹 129"/>
          <p:cNvGrpSpPr/>
          <p:nvPr/>
        </p:nvGrpSpPr>
        <p:grpSpPr>
          <a:xfrm>
            <a:off x="179512" y="260648"/>
            <a:ext cx="466380" cy="440735"/>
            <a:chOff x="1979712" y="3717032"/>
            <a:chExt cx="466380" cy="440735"/>
          </a:xfrm>
        </p:grpSpPr>
        <p:sp>
          <p:nvSpPr>
            <p:cNvPr id="128" name="직사각형 127"/>
            <p:cNvSpPr/>
            <p:nvPr/>
          </p:nvSpPr>
          <p:spPr>
            <a:xfrm>
              <a:off x="2195736" y="3861048"/>
              <a:ext cx="250356" cy="296719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9" name="직사각형 128"/>
            <p:cNvSpPr/>
            <p:nvPr/>
          </p:nvSpPr>
          <p:spPr>
            <a:xfrm>
              <a:off x="1979712" y="3717032"/>
              <a:ext cx="250356" cy="20764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1" name="TextBox 130"/>
          <p:cNvSpPr txBox="1"/>
          <p:nvPr/>
        </p:nvSpPr>
        <p:spPr>
          <a:xfrm>
            <a:off x="611560" y="39537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교육 일정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33" name="직선 연결선 132"/>
          <p:cNvCxnSpPr/>
          <p:nvPr/>
        </p:nvCxnSpPr>
        <p:spPr>
          <a:xfrm>
            <a:off x="251520" y="800500"/>
            <a:ext cx="8424936" cy="0"/>
          </a:xfrm>
          <a:prstGeom prst="line">
            <a:avLst/>
          </a:prstGeom>
          <a:ln w="15875">
            <a:solidFill>
              <a:schemeClr val="tx1">
                <a:alpha val="26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4" name="표 1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831154"/>
              </p:ext>
            </p:extLst>
          </p:nvPr>
        </p:nvGraphicFramePr>
        <p:xfrm>
          <a:off x="368377" y="1287288"/>
          <a:ext cx="8424935" cy="4373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4987"/>
                <a:gridCol w="1123323"/>
                <a:gridCol w="2246651"/>
                <a:gridCol w="1209733"/>
                <a:gridCol w="2160241"/>
              </a:tblGrid>
              <a:tr h="6210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연수과정</a:t>
                      </a:r>
                      <a:endParaRPr lang="ko-KR" alt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스마트웹</a:t>
                      </a:r>
                      <a:r>
                        <a:rPr lang="ko-KR" altLang="en-US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en-US" altLang="ko-KR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&amp; </a:t>
                      </a:r>
                      <a:r>
                        <a:rPr lang="ko-KR" altLang="en-US" sz="1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앱</a:t>
                      </a:r>
                      <a:r>
                        <a:rPr lang="ko-KR" altLang="en-US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 </a:t>
                      </a:r>
                      <a:r>
                        <a:rPr lang="ko-KR" altLang="en-US" sz="1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컨텐츠</a:t>
                      </a:r>
                      <a:r>
                        <a:rPr lang="ko-KR" altLang="en-US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 개발자 및 자격증취득과정</a:t>
                      </a:r>
                      <a:endParaRPr lang="ko-KR" alt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6210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HY견고딕" pitchFamily="18" charset="-127"/>
                          <a:ea typeface="HY견고딕" pitchFamily="18" charset="-127"/>
                        </a:rPr>
                        <a:t>반 구분</a:t>
                      </a:r>
                      <a:endParaRPr lang="ko-KR" altLang="en-US" sz="14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차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차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6210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HY견고딕" pitchFamily="18" charset="-127"/>
                          <a:ea typeface="HY견고딕" pitchFamily="18" charset="-127"/>
                        </a:rPr>
                        <a:t>모집인원</a:t>
                      </a:r>
                      <a:endParaRPr lang="ko-KR" altLang="en-US" sz="14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64792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HY견고딕" pitchFamily="18" charset="-127"/>
                          <a:ea typeface="HY견고딕" pitchFamily="18" charset="-127"/>
                        </a:rPr>
                        <a:t>연수기간</a:t>
                      </a:r>
                      <a:endParaRPr lang="ko-KR" altLang="en-US" sz="14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전문연수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21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~  9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전문연수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월 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~ 10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17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</a:t>
                      </a:r>
                      <a:endParaRPr lang="ko-KR" altLang="en-US" sz="1200" b="1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62100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기업연수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9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월  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~ 10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기업연수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~ 11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월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14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</a:t>
                      </a:r>
                      <a:endParaRPr lang="ko-KR" altLang="en-US" sz="1200" b="1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62100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HY견고딕" pitchFamily="18" charset="-127"/>
                          <a:ea typeface="HY견고딕" pitchFamily="18" charset="-127"/>
                        </a:rPr>
                        <a:t>연수시간</a:t>
                      </a:r>
                      <a:endParaRPr lang="ko-KR" altLang="en-US" sz="14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전문연수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주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)</a:t>
                      </a: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09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~16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시간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전문연수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주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~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09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~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16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6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시간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62100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기업연수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주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</a:t>
                      </a: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09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~18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시간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기업연수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주 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</a:t>
                      </a: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09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~18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(1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일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시간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35" name="직사각형 134"/>
          <p:cNvSpPr/>
          <p:nvPr/>
        </p:nvSpPr>
        <p:spPr>
          <a:xfrm>
            <a:off x="395536" y="1268760"/>
            <a:ext cx="8424936" cy="4392488"/>
          </a:xfrm>
          <a:prstGeom prst="rect">
            <a:avLst/>
          </a:prstGeom>
          <a:noFill/>
          <a:ln w="50800">
            <a:solidFill>
              <a:schemeClr val="tx1">
                <a:alpha val="5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6" name="TextBox 135"/>
          <p:cNvSpPr txBox="1"/>
          <p:nvPr/>
        </p:nvSpPr>
        <p:spPr>
          <a:xfrm>
            <a:off x="412564" y="5713832"/>
            <a:ext cx="6624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>
                <a:latin typeface="+mn-ea"/>
              </a:rPr>
              <a:t>* </a:t>
            </a:r>
            <a:r>
              <a:rPr lang="en-US" altLang="ko-KR" sz="1050" dirty="0" smtClean="0">
                <a:latin typeface="+mn-ea"/>
              </a:rPr>
              <a:t>1</a:t>
            </a:r>
            <a:r>
              <a:rPr lang="ko-KR" altLang="en-US" sz="1050" dirty="0" smtClean="0">
                <a:latin typeface="+mn-ea"/>
              </a:rPr>
              <a:t>차</a:t>
            </a:r>
            <a:r>
              <a:rPr lang="en-US" altLang="ko-KR" sz="1050" dirty="0" smtClean="0">
                <a:latin typeface="+mn-ea"/>
              </a:rPr>
              <a:t>, 2</a:t>
            </a:r>
            <a:r>
              <a:rPr lang="ko-KR" altLang="en-US" sz="1050" dirty="0" smtClean="0">
                <a:latin typeface="+mn-ea"/>
              </a:rPr>
              <a:t>차</a:t>
            </a:r>
            <a:r>
              <a:rPr lang="en-US" altLang="ko-KR" sz="1050" dirty="0" smtClean="0">
                <a:latin typeface="+mn-ea"/>
              </a:rPr>
              <a:t> </a:t>
            </a:r>
            <a:r>
              <a:rPr lang="ko-KR" altLang="en-US" sz="1050" dirty="0" smtClean="0">
                <a:latin typeface="+mn-ea"/>
              </a:rPr>
              <a:t>과정 모두 교육 커리큘럼은 동일하며 일정에 약간의 차이가 있습니다</a:t>
            </a:r>
            <a:r>
              <a:rPr lang="en-US" altLang="ko-KR" sz="1050" dirty="0" smtClean="0">
                <a:latin typeface="+mn-ea"/>
              </a:rPr>
              <a:t>.</a:t>
            </a:r>
            <a:endParaRPr lang="ko-KR" altLang="en-US" sz="105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6200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9"/>
          <p:cNvGrpSpPr/>
          <p:nvPr/>
        </p:nvGrpSpPr>
        <p:grpSpPr>
          <a:xfrm>
            <a:off x="4302780" y="3159000"/>
            <a:ext cx="540000" cy="540000"/>
            <a:chOff x="5020580" y="1853450"/>
            <a:chExt cx="540000" cy="540000"/>
          </a:xfrm>
        </p:grpSpPr>
        <p:sp>
          <p:nvSpPr>
            <p:cNvPr id="41" name="직사각형 40"/>
            <p:cNvSpPr/>
            <p:nvPr/>
          </p:nvSpPr>
          <p:spPr>
            <a:xfrm>
              <a:off x="5020580" y="1853450"/>
              <a:ext cx="540000" cy="540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3" name="Picture 2" descr="C:\Users\Administrator\Downloads\iconmonstr-gear-10-icon-256.png"/>
            <p:cNvPicPr>
              <a:picLocks noChangeAspect="1" noChangeArrowheads="1"/>
            </p:cNvPicPr>
            <p:nvPr/>
          </p:nvPicPr>
          <p:blipFill>
            <a:blip r:embed="rId2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4580" y="1902567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그룹 43"/>
          <p:cNvGrpSpPr/>
          <p:nvPr/>
        </p:nvGrpSpPr>
        <p:grpSpPr>
          <a:xfrm>
            <a:off x="4291154" y="3159000"/>
            <a:ext cx="540000" cy="540000"/>
            <a:chOff x="2204441" y="3960494"/>
            <a:chExt cx="540000" cy="540000"/>
          </a:xfrm>
        </p:grpSpPr>
        <p:sp>
          <p:nvSpPr>
            <p:cNvPr id="45" name="직사각형 44"/>
            <p:cNvSpPr/>
            <p:nvPr/>
          </p:nvSpPr>
          <p:spPr>
            <a:xfrm>
              <a:off x="2204441" y="3960494"/>
              <a:ext cx="540000" cy="5400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6" name="Picture 14" descr="C:\Users\Administrator\Downloads\iconmonstr-bar-chart-2-icon-256.png"/>
            <p:cNvPicPr>
              <a:picLocks noChangeAspect="1" noChangeArrowheads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980" y="4011363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그룹 46"/>
          <p:cNvGrpSpPr/>
          <p:nvPr/>
        </p:nvGrpSpPr>
        <p:grpSpPr>
          <a:xfrm>
            <a:off x="4302719" y="3159000"/>
            <a:ext cx="540000" cy="540000"/>
            <a:chOff x="5020580" y="4391762"/>
            <a:chExt cx="540000" cy="540000"/>
          </a:xfrm>
        </p:grpSpPr>
        <p:sp>
          <p:nvSpPr>
            <p:cNvPr id="49" name="직사각형 48"/>
            <p:cNvSpPr/>
            <p:nvPr/>
          </p:nvSpPr>
          <p:spPr>
            <a:xfrm>
              <a:off x="5020580" y="4391762"/>
              <a:ext cx="540000" cy="540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3" name="Picture 25" descr="C:\Users\Administrator\Downloads\iconmonstr-light-bulb-6-icon-256.png"/>
            <p:cNvPicPr>
              <a:picLocks noChangeAspect="1" noChangeArrowheads="1"/>
            </p:cNvPicPr>
            <p:nvPr/>
          </p:nvPicPr>
          <p:blipFill>
            <a:blip r:embed="rId4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4580" y="443713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그룹 63"/>
          <p:cNvGrpSpPr/>
          <p:nvPr/>
        </p:nvGrpSpPr>
        <p:grpSpPr>
          <a:xfrm>
            <a:off x="4291154" y="3159000"/>
            <a:ext cx="540000" cy="540000"/>
            <a:chOff x="7091560" y="4747363"/>
            <a:chExt cx="540000" cy="540000"/>
          </a:xfrm>
        </p:grpSpPr>
        <p:sp>
          <p:nvSpPr>
            <p:cNvPr id="65" name="직사각형 64"/>
            <p:cNvSpPr/>
            <p:nvPr/>
          </p:nvSpPr>
          <p:spPr>
            <a:xfrm>
              <a:off x="7091560" y="4747363"/>
              <a:ext cx="540000" cy="54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6" name="Picture 16" descr="C:\Users\Administrator\Downloads\iconmonstr-note-27-icon-256.png"/>
            <p:cNvPicPr>
              <a:picLocks noChangeAspect="1" noChangeArrowheads="1"/>
            </p:cNvPicPr>
            <p:nvPr/>
          </p:nvPicPr>
          <p:blipFill>
            <a:blip r:embed="rId5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2812" y="4799947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그룹 66"/>
          <p:cNvGrpSpPr/>
          <p:nvPr/>
        </p:nvGrpSpPr>
        <p:grpSpPr>
          <a:xfrm>
            <a:off x="4283968" y="3159000"/>
            <a:ext cx="540000" cy="540000"/>
            <a:chOff x="7109532" y="3041642"/>
            <a:chExt cx="540000" cy="540000"/>
          </a:xfrm>
        </p:grpSpPr>
        <p:sp>
          <p:nvSpPr>
            <p:cNvPr id="68" name="직사각형 67"/>
            <p:cNvSpPr/>
            <p:nvPr/>
          </p:nvSpPr>
          <p:spPr>
            <a:xfrm>
              <a:off x="7109532" y="3041642"/>
              <a:ext cx="540000" cy="54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명조 ExtraBold" pitchFamily="18" charset="-127"/>
                <a:ea typeface="나눔명조 ExtraBold" pitchFamily="18" charset="-127"/>
              </a:endParaRPr>
            </a:p>
          </p:txBody>
        </p:sp>
        <p:pic>
          <p:nvPicPr>
            <p:cNvPr id="69" name="Picture 23" descr="C:\Users\Administrator\Downloads\iconmonstr-sound-wave-2-icon-256 (1).png"/>
            <p:cNvPicPr>
              <a:picLocks noChangeAspect="1" noChangeArrowheads="1"/>
            </p:cNvPicPr>
            <p:nvPr/>
          </p:nvPicPr>
          <p:blipFill>
            <a:blip r:embed="rId6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336" y="3068984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그룹 69"/>
          <p:cNvGrpSpPr/>
          <p:nvPr/>
        </p:nvGrpSpPr>
        <p:grpSpPr>
          <a:xfrm>
            <a:off x="4296028" y="3159000"/>
            <a:ext cx="540000" cy="540000"/>
            <a:chOff x="7119682" y="1422962"/>
            <a:chExt cx="540000" cy="540000"/>
          </a:xfrm>
        </p:grpSpPr>
        <p:sp>
          <p:nvSpPr>
            <p:cNvPr id="71" name="직사각형 70"/>
            <p:cNvSpPr/>
            <p:nvPr/>
          </p:nvSpPr>
          <p:spPr>
            <a:xfrm>
              <a:off x="7119682" y="1422962"/>
              <a:ext cx="540000" cy="54000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2" name="Picture 11" descr="C:\Users\Administrator\Downloads\iconmonstr-direction-14-icon-256.png"/>
            <p:cNvPicPr>
              <a:picLocks noChangeAspect="1" noChangeArrowheads="1"/>
            </p:cNvPicPr>
            <p:nvPr/>
          </p:nvPicPr>
          <p:blipFill>
            <a:blip r:embed="rId7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336" y="149529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그룹 72"/>
          <p:cNvGrpSpPr/>
          <p:nvPr/>
        </p:nvGrpSpPr>
        <p:grpSpPr>
          <a:xfrm>
            <a:off x="4294154" y="3159000"/>
            <a:ext cx="540000" cy="540000"/>
            <a:chOff x="2204441" y="1443298"/>
            <a:chExt cx="540000" cy="540000"/>
          </a:xfrm>
        </p:grpSpPr>
        <p:sp>
          <p:nvSpPr>
            <p:cNvPr id="74" name="직사각형 73"/>
            <p:cNvSpPr/>
            <p:nvPr/>
          </p:nvSpPr>
          <p:spPr>
            <a:xfrm>
              <a:off x="2204441" y="1443298"/>
              <a:ext cx="540000" cy="54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5" name="Picture 10" descr="C:\Users\Administrator\Downloads\iconmonstr-speech-bubble-15-icon-256.png"/>
            <p:cNvPicPr>
              <a:picLocks noChangeAspect="1" noChangeArrowheads="1"/>
            </p:cNvPicPr>
            <p:nvPr/>
          </p:nvPicPr>
          <p:blipFill>
            <a:blip r:embed="rId8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980" y="149529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직사각형 5"/>
          <p:cNvSpPr/>
          <p:nvPr/>
        </p:nvSpPr>
        <p:spPr>
          <a:xfrm>
            <a:off x="4249277" y="3110492"/>
            <a:ext cx="620832" cy="6370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57"/>
          <p:cNvGrpSpPr/>
          <p:nvPr/>
        </p:nvGrpSpPr>
        <p:grpSpPr>
          <a:xfrm>
            <a:off x="0" y="-1"/>
            <a:ext cx="9140981" cy="6858001"/>
            <a:chOff x="0" y="-1"/>
            <a:chExt cx="9140981" cy="685800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59" name="직사각형 58"/>
            <p:cNvSpPr/>
            <p:nvPr/>
          </p:nvSpPr>
          <p:spPr>
            <a:xfrm>
              <a:off x="0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9095261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 rot="16200000">
              <a:off x="4552627" y="-4542636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직사각형 61"/>
            <p:cNvSpPr/>
            <p:nvPr/>
          </p:nvSpPr>
          <p:spPr>
            <a:xfrm rot="16200000">
              <a:off x="4542735" y="2269645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107373"/>
              </p:ext>
            </p:extLst>
          </p:nvPr>
        </p:nvGraphicFramePr>
        <p:xfrm>
          <a:off x="368377" y="1215280"/>
          <a:ext cx="8424935" cy="4541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4987"/>
                <a:gridCol w="3369974"/>
                <a:gridCol w="3369974"/>
              </a:tblGrid>
              <a:tr h="5698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연수구분</a:t>
                      </a:r>
                      <a:endParaRPr lang="ko-KR" alt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전문연수</a:t>
                      </a:r>
                      <a:r>
                        <a:rPr lang="en-US" altLang="ko-KR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집체교육</a:t>
                      </a:r>
                      <a:r>
                        <a:rPr lang="en-US" altLang="ko-KR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기업연수</a:t>
                      </a:r>
                      <a:r>
                        <a:rPr lang="en-US" altLang="ko-KR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lang="ko-KR" altLang="en-US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㈜</a:t>
                      </a:r>
                      <a:r>
                        <a:rPr lang="ko-KR" altLang="en-US" sz="1600" b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한연</a:t>
                      </a:r>
                      <a:r>
                        <a:rPr lang="ko-KR" altLang="en-US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 등 기업체 </a:t>
                      </a:r>
                      <a:r>
                        <a:rPr lang="ko-KR" altLang="en-US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실습</a:t>
                      </a:r>
                      <a:r>
                        <a:rPr lang="en-US" altLang="ko-KR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  <a:endParaRPr lang="ko-KR" altLang="en-US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569888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HY견고딕" pitchFamily="18" charset="-127"/>
                          <a:ea typeface="HY견고딕" pitchFamily="18" charset="-127"/>
                        </a:rPr>
                        <a:t>연수내용</a:t>
                      </a:r>
                      <a:endParaRPr lang="ko-KR" altLang="en-US" sz="12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스마트웹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&amp; </a:t>
                      </a:r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앱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 전문교육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&gt;</a:t>
                      </a:r>
                    </a:p>
                    <a:p>
                      <a:pPr algn="l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실무중심 스마트 웹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&amp; </a:t>
                      </a:r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앱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 전문기술 습득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모바일전문자격증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(MAP)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취득교육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무료교육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자격증 취득이 가능하도록 커리큘럼 구성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본 교육센터에서 시험 실시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)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baseline="0" dirty="0" smtClean="0">
                          <a:latin typeface="+mn-ea"/>
                          <a:ea typeface="+mn-ea"/>
                        </a:rPr>
                        <a:t>스마트 웹 </a:t>
                      </a:r>
                      <a:r>
                        <a:rPr lang="en-US" altLang="ko-KR" sz="1100" b="1" baseline="0" dirty="0" smtClean="0">
                          <a:latin typeface="+mn-ea"/>
                          <a:ea typeface="+mn-ea"/>
                        </a:rPr>
                        <a:t>&amp; </a:t>
                      </a:r>
                      <a:r>
                        <a:rPr lang="ko-KR" altLang="en-US" sz="1100" b="1" baseline="0" dirty="0" err="1" smtClean="0">
                          <a:latin typeface="+mn-ea"/>
                          <a:ea typeface="+mn-ea"/>
                        </a:rPr>
                        <a:t>앱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 등과 관련된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기업체에서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산업현장의 실무연수를 직접 체험함으로써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취업에 필요한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업무처리능력 및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현장실무능력 배양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5698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직무기술교육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&gt;</a:t>
                      </a:r>
                    </a:p>
                    <a:p>
                      <a:pPr algn="l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기업들이 공통적으로 필요로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하는 직무기술교육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57606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취업소양교육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&gt;</a:t>
                      </a:r>
                    </a:p>
                    <a:p>
                      <a:pPr algn="l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기본취업교육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모의면접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이력서작성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자기소개서작성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취업특강</a:t>
                      </a:r>
                      <a:endParaRPr lang="en-US" altLang="ko-KR" sz="1100" b="1" dirty="0" smtClean="0"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- 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 smtClean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5698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HY견고딕" pitchFamily="18" charset="-127"/>
                          <a:ea typeface="HY견고딕" pitchFamily="18" charset="-127"/>
                        </a:rPr>
                        <a:t>연수수당</a:t>
                      </a:r>
                      <a:endParaRPr lang="ko-KR" altLang="en-US" sz="12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매월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만원 지급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매월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50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만원 지급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5698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HY견고딕" pitchFamily="18" charset="-127"/>
                          <a:ea typeface="HY견고딕" pitchFamily="18" charset="-127"/>
                        </a:rPr>
                        <a:t>상세내용</a:t>
                      </a:r>
                      <a:endParaRPr lang="ko-KR" altLang="en-US" sz="12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교육내용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커리큘럼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상세보기</a:t>
                      </a:r>
                      <a:r>
                        <a:rPr lang="en-US" altLang="ko-KR" sz="1600" b="1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dirty="0" smtClean="0">
                          <a:latin typeface="+mn-ea"/>
                          <a:ea typeface="+mn-ea"/>
                        </a:rPr>
                        <a:t>클릭</a:t>
                      </a:r>
                      <a:r>
                        <a:rPr lang="en-US" altLang="ko-KR" sz="1600" b="1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5698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HY견고딕" pitchFamily="18" charset="-127"/>
                          <a:ea typeface="HY견고딕" pitchFamily="18" charset="-127"/>
                        </a:rPr>
                        <a:t>교육신청</a:t>
                      </a:r>
                      <a:endParaRPr lang="ko-KR" altLang="en-US" sz="12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스마트웹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 smtClean="0">
                          <a:latin typeface="+mn-ea"/>
                          <a:ea typeface="+mn-ea"/>
                        </a:rPr>
                        <a:t>&amp; </a:t>
                      </a:r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앱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dirty="0" err="1" smtClean="0">
                          <a:latin typeface="+mn-ea"/>
                          <a:ea typeface="+mn-ea"/>
                        </a:rPr>
                        <a:t>컨텐츠</a:t>
                      </a:r>
                      <a:r>
                        <a:rPr lang="ko-KR" altLang="en-US" sz="1100" b="1" dirty="0" smtClean="0">
                          <a:latin typeface="+mn-ea"/>
                          <a:ea typeface="+mn-ea"/>
                        </a:rPr>
                        <a:t> 개발자과정 신청서 </a:t>
                      </a:r>
                      <a:r>
                        <a:rPr lang="en-US" altLang="ko-KR" sz="1600" b="1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dirty="0" smtClean="0">
                          <a:latin typeface="+mn-ea"/>
                          <a:ea typeface="+mn-ea"/>
                        </a:rPr>
                        <a:t>클릭</a:t>
                      </a:r>
                      <a:r>
                        <a:rPr lang="en-US" altLang="ko-KR" sz="1600" b="1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30" name="직사각형 29"/>
          <p:cNvSpPr/>
          <p:nvPr/>
        </p:nvSpPr>
        <p:spPr>
          <a:xfrm>
            <a:off x="350687" y="1196752"/>
            <a:ext cx="8424936" cy="4752528"/>
          </a:xfrm>
          <a:prstGeom prst="rect">
            <a:avLst/>
          </a:prstGeom>
          <a:noFill/>
          <a:ln w="50800">
            <a:solidFill>
              <a:schemeClr val="tx1">
                <a:alpha val="5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179512" y="260648"/>
            <a:ext cx="466380" cy="440735"/>
            <a:chOff x="1979712" y="3717032"/>
            <a:chExt cx="466380" cy="440735"/>
          </a:xfrm>
        </p:grpSpPr>
        <p:sp>
          <p:nvSpPr>
            <p:cNvPr id="32" name="직사각형 31"/>
            <p:cNvSpPr/>
            <p:nvPr/>
          </p:nvSpPr>
          <p:spPr>
            <a:xfrm>
              <a:off x="2195736" y="3861048"/>
              <a:ext cx="250356" cy="296719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979712" y="3717032"/>
              <a:ext cx="250356" cy="20764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611560" y="39537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교육 내용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35" name="직선 연결선 34"/>
          <p:cNvCxnSpPr/>
          <p:nvPr/>
        </p:nvCxnSpPr>
        <p:spPr>
          <a:xfrm>
            <a:off x="251520" y="800500"/>
            <a:ext cx="8424936" cy="0"/>
          </a:xfrm>
          <a:prstGeom prst="line">
            <a:avLst/>
          </a:prstGeom>
          <a:ln w="15875">
            <a:solidFill>
              <a:schemeClr val="tx1">
                <a:alpha val="26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95536" y="6021288"/>
            <a:ext cx="784887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 smtClean="0"/>
              <a:t>※</a:t>
            </a:r>
            <a:r>
              <a:rPr lang="en-US" altLang="ko-KR" sz="1050" dirty="0" smtClean="0">
                <a:latin typeface="+mn-ea"/>
              </a:rPr>
              <a:t> </a:t>
            </a:r>
            <a:r>
              <a:rPr lang="ko-KR" altLang="en-US" sz="1050" dirty="0" smtClean="0">
                <a:latin typeface="+mn-ea"/>
              </a:rPr>
              <a:t>신청서 작성 시 희망 </a:t>
            </a:r>
            <a:r>
              <a:rPr lang="ko-KR" altLang="en-US" sz="1050" dirty="0" smtClean="0">
                <a:latin typeface="+mn-ea"/>
              </a:rPr>
              <a:t>과정을 </a:t>
            </a:r>
            <a:r>
              <a:rPr lang="ko-KR" altLang="en-US" sz="1050" dirty="0" smtClean="0">
                <a:latin typeface="+mn-ea"/>
              </a:rPr>
              <a:t>기재하시되</a:t>
            </a:r>
            <a:r>
              <a:rPr lang="en-US" altLang="ko-KR" sz="1050" dirty="0" smtClean="0">
                <a:latin typeface="+mn-ea"/>
              </a:rPr>
              <a:t>, </a:t>
            </a:r>
            <a:r>
              <a:rPr lang="ko-KR" altLang="en-US" sz="1050" dirty="0" smtClean="0">
                <a:latin typeface="+mn-ea"/>
              </a:rPr>
              <a:t> 정원초과 시 신청한 반과 다른 반으로 배정될 수 있음을 알려드립니다</a:t>
            </a:r>
            <a:r>
              <a:rPr lang="en-US" altLang="ko-KR" sz="1050" dirty="0" smtClean="0">
                <a:latin typeface="+mn-ea"/>
              </a:rPr>
              <a:t>.</a:t>
            </a:r>
            <a:endParaRPr lang="ko-KR" altLang="en-US" sz="105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6200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9"/>
          <p:cNvGrpSpPr/>
          <p:nvPr/>
        </p:nvGrpSpPr>
        <p:grpSpPr>
          <a:xfrm>
            <a:off x="4302780" y="3159000"/>
            <a:ext cx="540000" cy="540000"/>
            <a:chOff x="5020580" y="1853450"/>
            <a:chExt cx="540000" cy="540000"/>
          </a:xfrm>
        </p:grpSpPr>
        <p:sp>
          <p:nvSpPr>
            <p:cNvPr id="41" name="직사각형 40"/>
            <p:cNvSpPr/>
            <p:nvPr/>
          </p:nvSpPr>
          <p:spPr>
            <a:xfrm>
              <a:off x="5020580" y="1853450"/>
              <a:ext cx="540000" cy="540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3" name="Picture 2" descr="C:\Users\Administrator\Downloads\iconmonstr-gear-10-icon-256.png"/>
            <p:cNvPicPr>
              <a:picLocks noChangeAspect="1" noChangeArrowheads="1"/>
            </p:cNvPicPr>
            <p:nvPr/>
          </p:nvPicPr>
          <p:blipFill>
            <a:blip r:embed="rId2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4580" y="1902567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그룹 43"/>
          <p:cNvGrpSpPr/>
          <p:nvPr/>
        </p:nvGrpSpPr>
        <p:grpSpPr>
          <a:xfrm>
            <a:off x="4291154" y="3159000"/>
            <a:ext cx="540000" cy="540000"/>
            <a:chOff x="2204441" y="3960494"/>
            <a:chExt cx="540000" cy="540000"/>
          </a:xfrm>
        </p:grpSpPr>
        <p:sp>
          <p:nvSpPr>
            <p:cNvPr id="45" name="직사각형 44"/>
            <p:cNvSpPr/>
            <p:nvPr/>
          </p:nvSpPr>
          <p:spPr>
            <a:xfrm>
              <a:off x="2204441" y="3960494"/>
              <a:ext cx="540000" cy="5400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6" name="Picture 14" descr="C:\Users\Administrator\Downloads\iconmonstr-bar-chart-2-icon-256.png"/>
            <p:cNvPicPr>
              <a:picLocks noChangeAspect="1" noChangeArrowheads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980" y="4011363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그룹 46"/>
          <p:cNvGrpSpPr/>
          <p:nvPr/>
        </p:nvGrpSpPr>
        <p:grpSpPr>
          <a:xfrm>
            <a:off x="4302719" y="3159000"/>
            <a:ext cx="540000" cy="540000"/>
            <a:chOff x="5020580" y="4391762"/>
            <a:chExt cx="540000" cy="540000"/>
          </a:xfrm>
        </p:grpSpPr>
        <p:sp>
          <p:nvSpPr>
            <p:cNvPr id="49" name="직사각형 48"/>
            <p:cNvSpPr/>
            <p:nvPr/>
          </p:nvSpPr>
          <p:spPr>
            <a:xfrm>
              <a:off x="5020580" y="4391762"/>
              <a:ext cx="540000" cy="540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3" name="Picture 25" descr="C:\Users\Administrator\Downloads\iconmonstr-light-bulb-6-icon-256.png"/>
            <p:cNvPicPr>
              <a:picLocks noChangeAspect="1" noChangeArrowheads="1"/>
            </p:cNvPicPr>
            <p:nvPr/>
          </p:nvPicPr>
          <p:blipFill>
            <a:blip r:embed="rId4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4580" y="443713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그룹 63"/>
          <p:cNvGrpSpPr/>
          <p:nvPr/>
        </p:nvGrpSpPr>
        <p:grpSpPr>
          <a:xfrm>
            <a:off x="4291154" y="3159000"/>
            <a:ext cx="540000" cy="540000"/>
            <a:chOff x="7091560" y="4747363"/>
            <a:chExt cx="540000" cy="540000"/>
          </a:xfrm>
        </p:grpSpPr>
        <p:sp>
          <p:nvSpPr>
            <p:cNvPr id="65" name="직사각형 64"/>
            <p:cNvSpPr/>
            <p:nvPr/>
          </p:nvSpPr>
          <p:spPr>
            <a:xfrm>
              <a:off x="7091560" y="4747363"/>
              <a:ext cx="540000" cy="54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6" name="Picture 16" descr="C:\Users\Administrator\Downloads\iconmonstr-note-27-icon-256.png"/>
            <p:cNvPicPr>
              <a:picLocks noChangeAspect="1" noChangeArrowheads="1"/>
            </p:cNvPicPr>
            <p:nvPr/>
          </p:nvPicPr>
          <p:blipFill>
            <a:blip r:embed="rId5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2812" y="4799947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그룹 66"/>
          <p:cNvGrpSpPr/>
          <p:nvPr/>
        </p:nvGrpSpPr>
        <p:grpSpPr>
          <a:xfrm>
            <a:off x="4283968" y="3159000"/>
            <a:ext cx="540000" cy="540000"/>
            <a:chOff x="7109532" y="3041642"/>
            <a:chExt cx="540000" cy="540000"/>
          </a:xfrm>
        </p:grpSpPr>
        <p:sp>
          <p:nvSpPr>
            <p:cNvPr id="68" name="직사각형 67"/>
            <p:cNvSpPr/>
            <p:nvPr/>
          </p:nvSpPr>
          <p:spPr>
            <a:xfrm>
              <a:off x="7109532" y="3041642"/>
              <a:ext cx="540000" cy="54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명조 ExtraBold" pitchFamily="18" charset="-127"/>
                <a:ea typeface="나눔명조 ExtraBold" pitchFamily="18" charset="-127"/>
              </a:endParaRPr>
            </a:p>
          </p:txBody>
        </p:sp>
        <p:pic>
          <p:nvPicPr>
            <p:cNvPr id="69" name="Picture 23" descr="C:\Users\Administrator\Downloads\iconmonstr-sound-wave-2-icon-256 (1).png"/>
            <p:cNvPicPr>
              <a:picLocks noChangeAspect="1" noChangeArrowheads="1"/>
            </p:cNvPicPr>
            <p:nvPr/>
          </p:nvPicPr>
          <p:blipFill>
            <a:blip r:embed="rId6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336" y="3068984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그룹 69"/>
          <p:cNvGrpSpPr/>
          <p:nvPr/>
        </p:nvGrpSpPr>
        <p:grpSpPr>
          <a:xfrm>
            <a:off x="4296028" y="3159000"/>
            <a:ext cx="540000" cy="540000"/>
            <a:chOff x="7119682" y="1422962"/>
            <a:chExt cx="540000" cy="540000"/>
          </a:xfrm>
        </p:grpSpPr>
        <p:sp>
          <p:nvSpPr>
            <p:cNvPr id="71" name="직사각형 70"/>
            <p:cNvSpPr/>
            <p:nvPr/>
          </p:nvSpPr>
          <p:spPr>
            <a:xfrm>
              <a:off x="7119682" y="1422962"/>
              <a:ext cx="540000" cy="54000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2" name="Picture 11" descr="C:\Users\Administrator\Downloads\iconmonstr-direction-14-icon-256.png"/>
            <p:cNvPicPr>
              <a:picLocks noChangeAspect="1" noChangeArrowheads="1"/>
            </p:cNvPicPr>
            <p:nvPr/>
          </p:nvPicPr>
          <p:blipFill>
            <a:blip r:embed="rId7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336" y="149529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그룹 72"/>
          <p:cNvGrpSpPr/>
          <p:nvPr/>
        </p:nvGrpSpPr>
        <p:grpSpPr>
          <a:xfrm>
            <a:off x="4294154" y="3159000"/>
            <a:ext cx="540000" cy="540000"/>
            <a:chOff x="2204441" y="1443298"/>
            <a:chExt cx="540000" cy="540000"/>
          </a:xfrm>
        </p:grpSpPr>
        <p:sp>
          <p:nvSpPr>
            <p:cNvPr id="74" name="직사각형 73"/>
            <p:cNvSpPr/>
            <p:nvPr/>
          </p:nvSpPr>
          <p:spPr>
            <a:xfrm>
              <a:off x="2204441" y="1443298"/>
              <a:ext cx="540000" cy="54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5" name="Picture 10" descr="C:\Users\Administrator\Downloads\iconmonstr-speech-bubble-15-icon-256.png"/>
            <p:cNvPicPr>
              <a:picLocks noChangeAspect="1" noChangeArrowheads="1"/>
            </p:cNvPicPr>
            <p:nvPr/>
          </p:nvPicPr>
          <p:blipFill>
            <a:blip r:embed="rId8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980" y="149529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직사각형 5"/>
          <p:cNvSpPr/>
          <p:nvPr/>
        </p:nvSpPr>
        <p:spPr>
          <a:xfrm>
            <a:off x="4249277" y="3110492"/>
            <a:ext cx="620832" cy="6370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57"/>
          <p:cNvGrpSpPr/>
          <p:nvPr/>
        </p:nvGrpSpPr>
        <p:grpSpPr>
          <a:xfrm>
            <a:off x="0" y="-1"/>
            <a:ext cx="9140981" cy="6858001"/>
            <a:chOff x="0" y="-1"/>
            <a:chExt cx="9140981" cy="685800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59" name="직사각형 58"/>
            <p:cNvSpPr/>
            <p:nvPr/>
          </p:nvSpPr>
          <p:spPr>
            <a:xfrm>
              <a:off x="0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9095261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 rot="16200000">
              <a:off x="4552627" y="-4542636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직사각형 61"/>
            <p:cNvSpPr/>
            <p:nvPr/>
          </p:nvSpPr>
          <p:spPr>
            <a:xfrm rot="16200000">
              <a:off x="4542735" y="2269645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179512" y="260648"/>
            <a:ext cx="466380" cy="440735"/>
            <a:chOff x="1979712" y="3717032"/>
            <a:chExt cx="466380" cy="440735"/>
          </a:xfrm>
        </p:grpSpPr>
        <p:sp>
          <p:nvSpPr>
            <p:cNvPr id="30" name="직사각형 29"/>
            <p:cNvSpPr/>
            <p:nvPr/>
          </p:nvSpPr>
          <p:spPr>
            <a:xfrm>
              <a:off x="2195736" y="3861048"/>
              <a:ext cx="250356" cy="296719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1979712" y="3717032"/>
              <a:ext cx="250356" cy="20764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611560" y="39537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모집 안내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33" name="직선 연결선 32"/>
          <p:cNvCxnSpPr/>
          <p:nvPr/>
        </p:nvCxnSpPr>
        <p:spPr>
          <a:xfrm>
            <a:off x="251520" y="800500"/>
            <a:ext cx="8424936" cy="0"/>
          </a:xfrm>
          <a:prstGeom prst="line">
            <a:avLst/>
          </a:prstGeom>
          <a:ln w="15875">
            <a:solidFill>
              <a:schemeClr val="tx1">
                <a:alpha val="26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51520" y="836712"/>
            <a:ext cx="842493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ko-KR" altLang="en-US" sz="1050" b="1" dirty="0" smtClean="0">
                <a:latin typeface="+mn-ea"/>
              </a:rPr>
              <a:t>  ①모집 대상</a:t>
            </a:r>
            <a:endParaRPr lang="en-US" altLang="ko-KR" sz="1050" b="1" dirty="0" smtClean="0">
              <a:latin typeface="+mn-ea"/>
            </a:endParaRPr>
          </a:p>
          <a:p>
            <a:pPr marL="360000" indent="-342900">
              <a:spcBef>
                <a:spcPts val="600"/>
              </a:spcBef>
            </a:pPr>
            <a:r>
              <a:rPr lang="en-US" altLang="ko-KR" sz="1050" dirty="0" smtClean="0"/>
              <a:t>    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이공계 대졸 미취업자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전문대졸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대학원졸 포함</a:t>
            </a:r>
            <a:r>
              <a:rPr lang="en-US" altLang="ko-KR" sz="1000" dirty="0" smtClean="0"/>
              <a:t>), 1982</a:t>
            </a:r>
            <a:r>
              <a:rPr lang="ko-KR" altLang="en-US" sz="1000" dirty="0" smtClean="0"/>
              <a:t>년 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월 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일 이후 출생자</a:t>
            </a:r>
            <a:endParaRPr lang="en-US" altLang="ko-KR" sz="1000" dirty="0" smtClean="0"/>
          </a:p>
          <a:p>
            <a:pPr marL="360000" indent="-342900">
              <a:spcBef>
                <a:spcPts val="150"/>
              </a:spcBef>
            </a:pPr>
            <a:r>
              <a:rPr lang="en-US" altLang="ko-KR" sz="1000" dirty="0" smtClean="0"/>
              <a:t>     – </a:t>
            </a:r>
            <a:r>
              <a:rPr lang="en-US" altLang="ko-KR" sz="1000" b="1" dirty="0" smtClean="0"/>
              <a:t>2014</a:t>
            </a:r>
            <a:r>
              <a:rPr lang="ko-KR" altLang="en-US" sz="1000" b="1" dirty="0" smtClean="0"/>
              <a:t>년 </a:t>
            </a:r>
            <a:r>
              <a:rPr lang="en-US" altLang="ko-KR" sz="1000" b="1" dirty="0" smtClean="0"/>
              <a:t>8</a:t>
            </a:r>
            <a:r>
              <a:rPr lang="ko-KR" altLang="en-US" sz="1000" b="1" dirty="0" smtClean="0"/>
              <a:t>월 졸업예정자 </a:t>
            </a:r>
            <a:r>
              <a:rPr lang="ko-KR" altLang="en-US" sz="1000" b="1" dirty="0" smtClean="0"/>
              <a:t>지원가능</a:t>
            </a:r>
            <a:endParaRPr lang="en-US" altLang="ko-KR" sz="1000" b="1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 ‧</a:t>
            </a:r>
            <a:r>
              <a:rPr lang="ko-KR" altLang="en-US" sz="1000" dirty="0" smtClean="0"/>
              <a:t>전공분야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컴퓨터</a:t>
            </a:r>
            <a:r>
              <a:rPr lang="en-US" altLang="ko-KR" sz="1000" dirty="0" smtClean="0"/>
              <a:t>, IT</a:t>
            </a:r>
            <a:r>
              <a:rPr lang="ko-KR" altLang="en-US" sz="1000" dirty="0" smtClean="0"/>
              <a:t>공학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기계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금속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재료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전기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전자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정보통신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산업공학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화학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환경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철도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게임 </a:t>
            </a:r>
            <a:r>
              <a:rPr lang="ko-KR" altLang="en-US" sz="1000" dirty="0" smtClean="0"/>
              <a:t>등 이공계 전 분야</a:t>
            </a:r>
            <a:endParaRPr lang="en-US" altLang="ko-KR" sz="1000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 ‧</a:t>
            </a:r>
            <a:r>
              <a:rPr lang="ko-KR" altLang="en-US" sz="1000" dirty="0" smtClean="0"/>
              <a:t>우대대상 </a:t>
            </a:r>
            <a:r>
              <a:rPr lang="en-US" altLang="ko-KR" sz="1000" dirty="0" smtClean="0"/>
              <a:t>: </a:t>
            </a:r>
            <a:r>
              <a:rPr lang="ko-KR" altLang="en-US" sz="1000" dirty="0" err="1" smtClean="0"/>
              <a:t>선발시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가산점</a:t>
            </a:r>
            <a:r>
              <a:rPr lang="ko-KR" altLang="en-US" sz="1000" dirty="0" smtClean="0"/>
              <a:t> 부여</a:t>
            </a:r>
            <a:endParaRPr lang="en-US" altLang="ko-KR" sz="1000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      : </a:t>
            </a:r>
            <a:r>
              <a:rPr lang="ko-KR" altLang="en-US" sz="1000" dirty="0" smtClean="0"/>
              <a:t>저소득층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최저생계비 </a:t>
            </a:r>
            <a:r>
              <a:rPr lang="en-US" altLang="ko-KR" sz="1000" dirty="0" smtClean="0"/>
              <a:t>150%</a:t>
            </a:r>
            <a:r>
              <a:rPr lang="ko-KR" altLang="en-US" sz="1000" dirty="0" smtClean="0"/>
              <a:t>이하</a:t>
            </a:r>
            <a:r>
              <a:rPr lang="en-US" altLang="ko-KR" sz="1000" dirty="0" smtClean="0"/>
              <a:t>:</a:t>
            </a:r>
            <a:r>
              <a:rPr lang="ko-KR" altLang="en-US" sz="1000" dirty="0" err="1" smtClean="0"/>
              <a:t>차차상위계층</a:t>
            </a:r>
            <a:r>
              <a:rPr lang="en-US" altLang="ko-KR" sz="1000" dirty="0" smtClean="0"/>
              <a:t>), </a:t>
            </a:r>
            <a:r>
              <a:rPr lang="ko-KR" altLang="en-US" sz="1000" dirty="0" smtClean="0"/>
              <a:t>보훈대상자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장애자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장기실업자</a:t>
            </a:r>
            <a:r>
              <a:rPr lang="en-US" altLang="ko-KR" sz="1000" dirty="0" smtClean="0"/>
              <a:t>(6</a:t>
            </a:r>
            <a:r>
              <a:rPr lang="ko-KR" altLang="en-US" sz="1000" dirty="0" err="1" smtClean="0"/>
              <a:t>개월이상</a:t>
            </a:r>
            <a:r>
              <a:rPr lang="en-US" altLang="ko-KR" sz="1000" dirty="0" smtClean="0"/>
              <a:t>), </a:t>
            </a:r>
            <a:r>
              <a:rPr lang="ko-KR" altLang="en-US" sz="1000" dirty="0" smtClean="0"/>
              <a:t>여성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결혼이민자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북한이탈주민</a:t>
            </a:r>
            <a:endParaRPr lang="en-US" altLang="ko-KR" sz="1000" dirty="0" smtClean="0"/>
          </a:p>
          <a:p>
            <a:pPr marL="342900" indent="-342900"/>
            <a:endParaRPr lang="en-US" altLang="ko-KR" sz="1050" dirty="0" smtClean="0"/>
          </a:p>
          <a:p>
            <a:pPr marL="342900" indent="-342900"/>
            <a:r>
              <a:rPr lang="ko-KR" altLang="en-US" sz="1050" b="1" dirty="0" smtClean="0">
                <a:latin typeface="+mn-ea"/>
              </a:rPr>
              <a:t>  ②모집 제외 대상</a:t>
            </a:r>
            <a:endParaRPr lang="en-US" altLang="ko-KR" sz="1000" b="1" dirty="0" smtClean="0">
              <a:latin typeface="+mn-ea"/>
            </a:endParaRPr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– </a:t>
            </a:r>
            <a:r>
              <a:rPr lang="ko-KR" altLang="en-US" sz="1000" dirty="0" smtClean="0"/>
              <a:t>현재 </a:t>
            </a:r>
            <a:r>
              <a:rPr lang="ko-KR" altLang="en-US" sz="1000" dirty="0" err="1" smtClean="0"/>
              <a:t>재직중이거나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4</a:t>
            </a:r>
            <a:r>
              <a:rPr lang="ko-KR" altLang="en-US" sz="1000" dirty="0" err="1" smtClean="0"/>
              <a:t>대보험에</a:t>
            </a:r>
            <a:r>
              <a:rPr lang="ko-KR" altLang="en-US" sz="1000" dirty="0" smtClean="0"/>
              <a:t> 가입되어 있는 자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재직형태는 정규직 및 </a:t>
            </a:r>
            <a:r>
              <a:rPr lang="ko-KR" altLang="en-US" sz="1000" dirty="0" err="1" smtClean="0"/>
              <a:t>비정규직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포함</a:t>
            </a:r>
            <a:r>
              <a:rPr lang="en-US" altLang="ko-KR" sz="1000" dirty="0" smtClean="0"/>
              <a:t>)</a:t>
            </a:r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– </a:t>
            </a:r>
            <a:r>
              <a:rPr lang="ko-KR" altLang="en-US" sz="1000" dirty="0" smtClean="0"/>
              <a:t>본인명의의 사업자등록증이 있는 자</a:t>
            </a:r>
            <a:endParaRPr lang="en-US" altLang="ko-KR" sz="1000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– </a:t>
            </a:r>
            <a:r>
              <a:rPr lang="ko-KR" altLang="en-US" sz="1000" dirty="0" smtClean="0"/>
              <a:t>정부실업대책 지원금을 수혜 중인 자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실업급여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구직수당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재취업활동지원금 등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수급 중인 자</a:t>
            </a:r>
            <a:endParaRPr lang="en-US" altLang="ko-KR" sz="1000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– </a:t>
            </a:r>
            <a:r>
              <a:rPr lang="ko-KR" altLang="en-US" sz="1000" dirty="0" smtClean="0"/>
              <a:t>동 사업의 기 참여자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수혜자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또는 동 사업에 참여하여 연수수당을 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회 이상 지급받은 </a:t>
            </a:r>
            <a:r>
              <a:rPr lang="ko-KR" altLang="en-US" sz="1000" dirty="0" smtClean="0"/>
              <a:t>자 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중도포기자 포함</a:t>
            </a:r>
            <a:r>
              <a:rPr lang="en-US" altLang="ko-KR" sz="1000" dirty="0" smtClean="0"/>
              <a:t>)</a:t>
            </a:r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– </a:t>
            </a:r>
            <a:r>
              <a:rPr lang="ko-KR" altLang="en-US" sz="1000" dirty="0" smtClean="0"/>
              <a:t>대학원 재학 중인 자</a:t>
            </a:r>
            <a:endParaRPr lang="en-US" altLang="ko-KR" sz="1000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  * </a:t>
            </a:r>
            <a:r>
              <a:rPr lang="ko-KR" altLang="en-US" sz="1000" dirty="0" smtClean="0"/>
              <a:t>기준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연수 </a:t>
            </a:r>
            <a:r>
              <a:rPr lang="ko-KR" altLang="en-US" sz="1000" dirty="0" smtClean="0"/>
              <a:t>개시일전</a:t>
            </a:r>
            <a:r>
              <a:rPr lang="en-US" altLang="ko-KR" sz="1000" dirty="0" smtClean="0"/>
              <a:t>(4</a:t>
            </a:r>
            <a:r>
              <a:rPr lang="ko-KR" altLang="en-US" sz="1000" dirty="0" smtClean="0"/>
              <a:t>월 </a:t>
            </a:r>
            <a:r>
              <a:rPr lang="en-US" altLang="ko-KR" sz="1000" dirty="0" smtClean="0"/>
              <a:t>21</a:t>
            </a:r>
            <a:r>
              <a:rPr lang="ko-KR" altLang="en-US" sz="1000" dirty="0" smtClean="0"/>
              <a:t>일 </a:t>
            </a:r>
            <a:r>
              <a:rPr lang="ko-KR" altLang="en-US" sz="1000" dirty="0" smtClean="0"/>
              <a:t>이전 졸업생 신청 가능</a:t>
            </a:r>
            <a:r>
              <a:rPr lang="en-US" altLang="ko-KR" sz="1000" dirty="0" smtClean="0"/>
              <a:t>)</a:t>
            </a:r>
          </a:p>
          <a:p>
            <a:pPr marL="342900" indent="-342900"/>
            <a:endParaRPr lang="en-US" altLang="ko-KR" sz="1050" dirty="0" smtClean="0"/>
          </a:p>
          <a:p>
            <a:pPr marL="342900" indent="-342900"/>
            <a:r>
              <a:rPr lang="ko-KR" altLang="en-US" sz="1050" b="1" dirty="0" smtClean="0">
                <a:latin typeface="+mn-ea"/>
              </a:rPr>
              <a:t>  ③연수신청 및 방법</a:t>
            </a:r>
            <a:endParaRPr lang="en-US" altLang="ko-KR" sz="1050" b="1" dirty="0" smtClean="0">
              <a:latin typeface="+mn-ea"/>
            </a:endParaRPr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– </a:t>
            </a:r>
            <a:r>
              <a:rPr lang="ko-KR" altLang="en-US" sz="1000" dirty="0" smtClean="0"/>
              <a:t>신청기간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각 </a:t>
            </a:r>
            <a:r>
              <a:rPr lang="ko-KR" altLang="en-US" sz="1000" dirty="0" err="1" smtClean="0"/>
              <a:t>차수별</a:t>
            </a:r>
            <a:r>
              <a:rPr lang="ko-KR" altLang="en-US" sz="1000" dirty="0" smtClean="0"/>
              <a:t> </a:t>
            </a:r>
            <a:r>
              <a:rPr lang="ko-KR" altLang="en-US" sz="1000" dirty="0" err="1" smtClean="0"/>
              <a:t>교육시작전까지</a:t>
            </a:r>
            <a:r>
              <a:rPr lang="ko-KR" altLang="en-US" sz="1000" dirty="0" smtClean="0"/>
              <a:t> 신청 가능</a:t>
            </a:r>
            <a:endParaRPr lang="en-US" altLang="ko-KR" sz="1000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       1</a:t>
            </a:r>
            <a:r>
              <a:rPr lang="ko-KR" altLang="en-US" sz="1000" dirty="0" err="1" smtClean="0"/>
              <a:t>차교육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: 2014</a:t>
            </a:r>
            <a:r>
              <a:rPr lang="ko-KR" altLang="en-US" sz="1000" dirty="0" smtClean="0"/>
              <a:t>년</a:t>
            </a:r>
            <a:r>
              <a:rPr lang="en-US" altLang="ko-KR" sz="1000" dirty="0" smtClean="0"/>
              <a:t> 4</a:t>
            </a:r>
            <a:r>
              <a:rPr lang="ko-KR" altLang="en-US" sz="1000" dirty="0" smtClean="0"/>
              <a:t>월 </a:t>
            </a:r>
            <a:r>
              <a:rPr lang="en-US" altLang="ko-KR" sz="1000" dirty="0" smtClean="0"/>
              <a:t>20</a:t>
            </a:r>
            <a:r>
              <a:rPr lang="ko-KR" altLang="en-US" sz="1000" dirty="0" smtClean="0"/>
              <a:t>일 까지 </a:t>
            </a:r>
            <a:r>
              <a:rPr lang="en-US" altLang="ko-KR" sz="1000" dirty="0" smtClean="0"/>
              <a:t>/  2</a:t>
            </a:r>
            <a:r>
              <a:rPr lang="ko-KR" altLang="en-US" sz="1000" dirty="0" err="1" smtClean="0"/>
              <a:t>차교육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: 2014</a:t>
            </a:r>
            <a:r>
              <a:rPr lang="ko-KR" altLang="en-US" sz="1000" dirty="0" smtClean="0"/>
              <a:t>년 </a:t>
            </a:r>
            <a:r>
              <a:rPr lang="en-US" altLang="ko-KR" sz="1000" dirty="0" smtClean="0"/>
              <a:t>6</a:t>
            </a:r>
            <a:r>
              <a:rPr lang="ko-KR" altLang="en-US" sz="1000" dirty="0" smtClean="0"/>
              <a:t>월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일까지</a:t>
            </a:r>
            <a:endParaRPr lang="en-US" altLang="ko-KR" sz="1000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– </a:t>
            </a:r>
            <a:r>
              <a:rPr lang="ko-KR" altLang="en-US" sz="1000" dirty="0" smtClean="0"/>
              <a:t>신청방법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아래의 </a:t>
            </a:r>
            <a:r>
              <a:rPr lang="en-US" altLang="ko-KR" sz="1000" dirty="0" smtClean="0"/>
              <a:t>3</a:t>
            </a:r>
            <a:r>
              <a:rPr lang="ko-KR" altLang="en-US" sz="1000" dirty="0" smtClean="0"/>
              <a:t>가지 </a:t>
            </a:r>
            <a:r>
              <a:rPr lang="ko-KR" altLang="en-US" sz="1000" dirty="0" err="1" smtClean="0"/>
              <a:t>방법중</a:t>
            </a:r>
            <a:r>
              <a:rPr lang="ko-KR" altLang="en-US" sz="1000" dirty="0" smtClean="0"/>
              <a:t> 선택하여 신청</a:t>
            </a:r>
            <a:endParaRPr lang="en-US" altLang="ko-KR" sz="1000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  ‧ </a:t>
            </a:r>
            <a:r>
              <a:rPr lang="ko-KR" altLang="en-US" sz="1000" dirty="0" smtClean="0"/>
              <a:t>교육신청서 다운로드 후 </a:t>
            </a:r>
            <a:r>
              <a:rPr lang="ko-KR" altLang="en-US" sz="1000" dirty="0" err="1" smtClean="0"/>
              <a:t>이메일</a:t>
            </a:r>
            <a:r>
              <a:rPr lang="ko-KR" altLang="en-US" sz="1000" dirty="0" smtClean="0"/>
              <a:t> 접수</a:t>
            </a:r>
            <a:r>
              <a:rPr lang="en-US" altLang="ko-KR" sz="1000" dirty="0" smtClean="0"/>
              <a:t>(</a:t>
            </a:r>
            <a:r>
              <a:rPr lang="en-US" altLang="ko-KR" sz="1000" dirty="0" smtClean="0">
                <a:hlinkClick r:id="rId9"/>
              </a:rPr>
              <a:t>lim30@wsu.ac.kr</a:t>
            </a:r>
            <a:r>
              <a:rPr lang="en-US" altLang="ko-KR" sz="1000" dirty="0" smtClean="0"/>
              <a:t>) </a:t>
            </a:r>
            <a:endParaRPr lang="en-US" altLang="ko-KR" sz="1000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    ‧ </a:t>
            </a:r>
            <a:r>
              <a:rPr lang="ko-KR" altLang="en-US" sz="1000" dirty="0" smtClean="0"/>
              <a:t>사람인 온라인 </a:t>
            </a:r>
            <a:r>
              <a:rPr lang="ko-KR" altLang="en-US" sz="1000" dirty="0" smtClean="0"/>
              <a:t>접수</a:t>
            </a:r>
            <a:endParaRPr lang="en-US" altLang="ko-KR" sz="1000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      </a:t>
            </a:r>
            <a:r>
              <a:rPr lang="en-US" altLang="ko-KR" sz="1000" dirty="0"/>
              <a:t>‧ </a:t>
            </a:r>
            <a:r>
              <a:rPr lang="ko-KR" altLang="en-US" sz="1000" dirty="0" smtClean="0"/>
              <a:t>이공계전문기술연수사업 공식사이트</a:t>
            </a:r>
            <a:r>
              <a:rPr lang="en-US" altLang="ko-KR" sz="1000" dirty="0" smtClean="0"/>
              <a:t>(pms.kpea.or.kr)</a:t>
            </a:r>
            <a:r>
              <a:rPr lang="ko-KR" altLang="en-US" sz="1000" dirty="0" smtClean="0"/>
              <a:t>에서 </a:t>
            </a:r>
            <a:r>
              <a:rPr lang="ko-KR" altLang="en-US" sz="1000" dirty="0" err="1" smtClean="0"/>
              <a:t>회원가입후</a:t>
            </a:r>
            <a:r>
              <a:rPr lang="ko-KR" altLang="en-US" sz="1000" dirty="0" smtClean="0"/>
              <a:t> 신청</a:t>
            </a:r>
            <a:endParaRPr lang="en-US" altLang="ko-KR" sz="1000" dirty="0" smtClean="0"/>
          </a:p>
          <a:p>
            <a:pPr marL="342900" indent="-342900"/>
            <a:endParaRPr lang="en-US" altLang="ko-KR" sz="1050" dirty="0" smtClean="0"/>
          </a:p>
          <a:p>
            <a:pPr marL="342900" indent="-342900"/>
            <a:r>
              <a:rPr lang="ko-KR" altLang="en-US" sz="1050" b="1" dirty="0" smtClean="0">
                <a:latin typeface="+mn-ea"/>
              </a:rPr>
              <a:t>  ④연수생 선발 절차</a:t>
            </a:r>
            <a:endParaRPr lang="en-US" altLang="ko-KR" sz="1050" b="1" dirty="0" smtClean="0">
              <a:latin typeface="+mn-ea"/>
            </a:endParaRPr>
          </a:p>
          <a:p>
            <a:pPr marL="342900" indent="-342900"/>
            <a:endParaRPr lang="en-US" altLang="ko-KR" sz="1050" dirty="0" smtClean="0"/>
          </a:p>
          <a:p>
            <a:pPr marL="342900" indent="-342900"/>
            <a:endParaRPr lang="en-US" altLang="ko-KR" sz="1050" dirty="0" smtClean="0"/>
          </a:p>
          <a:p>
            <a:pPr marL="342900" indent="-342900"/>
            <a:endParaRPr lang="en-US" altLang="ko-KR" sz="1050" dirty="0" smtClean="0"/>
          </a:p>
          <a:p>
            <a:pPr marL="342900" indent="-342900"/>
            <a:endParaRPr lang="en-US" altLang="ko-KR" sz="1050" dirty="0" smtClean="0"/>
          </a:p>
          <a:p>
            <a:pPr marL="342900" indent="-342900"/>
            <a:endParaRPr lang="en-US" altLang="ko-KR" sz="1050" b="1" dirty="0" smtClean="0">
              <a:latin typeface="+mn-ea"/>
            </a:endParaRPr>
          </a:p>
          <a:p>
            <a:pPr marL="342900" indent="-342900"/>
            <a:endParaRPr lang="en-US" altLang="ko-KR" sz="1050" b="1" dirty="0" smtClean="0">
              <a:latin typeface="+mn-ea"/>
            </a:endParaRPr>
          </a:p>
          <a:p>
            <a:pPr marL="342900" indent="-342900"/>
            <a:endParaRPr lang="en-US" altLang="ko-KR" sz="1050" b="1" dirty="0" smtClean="0">
              <a:latin typeface="+mn-ea"/>
            </a:endParaRPr>
          </a:p>
          <a:p>
            <a:pPr marL="342900" indent="-342900"/>
            <a:r>
              <a:rPr lang="ko-KR" altLang="en-US" sz="1050" b="1" dirty="0" smtClean="0">
                <a:latin typeface="+mn-ea"/>
              </a:rPr>
              <a:t>  ⑤문의사항</a:t>
            </a:r>
            <a:endParaRPr lang="en-US" altLang="ko-KR" sz="1050" b="1" dirty="0" smtClean="0">
              <a:latin typeface="+mn-ea"/>
            </a:endParaRPr>
          </a:p>
          <a:p>
            <a:pPr marL="342900" indent="-342900">
              <a:spcBef>
                <a:spcPts val="150"/>
              </a:spcBef>
            </a:pPr>
            <a:r>
              <a:rPr lang="ko-KR" altLang="en-US" sz="1050" dirty="0" smtClean="0"/>
              <a:t> </a:t>
            </a:r>
            <a:r>
              <a:rPr lang="en-US" altLang="ko-KR" sz="1000" dirty="0" smtClean="0"/>
              <a:t>– </a:t>
            </a:r>
            <a:r>
              <a:rPr lang="ko-KR" altLang="en-US" sz="1000" dirty="0" smtClean="0"/>
              <a:t>우송대학교부속 우송</a:t>
            </a:r>
            <a:r>
              <a:rPr lang="en-US" altLang="ko-KR" sz="1000" dirty="0" smtClean="0"/>
              <a:t>IT</a:t>
            </a:r>
            <a:r>
              <a:rPr lang="ko-KR" altLang="en-US" sz="1000" dirty="0" smtClean="0"/>
              <a:t>교육센터</a:t>
            </a:r>
            <a:endParaRPr lang="en-US" altLang="ko-KR" sz="1000" dirty="0" smtClean="0"/>
          </a:p>
          <a:p>
            <a:pPr marL="342900" indent="-342900">
              <a:spcBef>
                <a:spcPts val="150"/>
              </a:spcBef>
            </a:pPr>
            <a:r>
              <a:rPr lang="en-US" altLang="ko-KR" sz="1000" dirty="0" smtClean="0"/>
              <a:t>    </a:t>
            </a:r>
            <a:r>
              <a:rPr lang="en-US" altLang="ko-KR" sz="1000" dirty="0" smtClean="0"/>
              <a:t>E-mail : </a:t>
            </a:r>
            <a:r>
              <a:rPr lang="en-US" altLang="ko-KR" sz="1000" dirty="0" smtClean="0"/>
              <a:t>(lim30@wsu.ac.kr)  </a:t>
            </a:r>
            <a:r>
              <a:rPr lang="en-US" altLang="ko-KR" sz="1000" dirty="0" smtClean="0"/>
              <a:t>Tel : (</a:t>
            </a:r>
            <a:r>
              <a:rPr lang="en-US" altLang="ko-KR" sz="1000" dirty="0" smtClean="0"/>
              <a:t>042)630 – 9810~7  </a:t>
            </a:r>
            <a:r>
              <a:rPr lang="en-US" altLang="ko-KR" sz="1000" dirty="0" smtClean="0"/>
              <a:t>Fax : (</a:t>
            </a:r>
            <a:r>
              <a:rPr lang="en-US" altLang="ko-KR" sz="1000" dirty="0" smtClean="0"/>
              <a:t>042)624 - 7075 </a:t>
            </a:r>
            <a:endParaRPr lang="ko-KR" altLang="en-US" sz="1000" dirty="0"/>
          </a:p>
        </p:txBody>
      </p:sp>
      <p:grpSp>
        <p:nvGrpSpPr>
          <p:cNvPr id="48" name="그룹 47"/>
          <p:cNvGrpSpPr/>
          <p:nvPr/>
        </p:nvGrpSpPr>
        <p:grpSpPr>
          <a:xfrm>
            <a:off x="899592" y="5139921"/>
            <a:ext cx="1926526" cy="1008112"/>
            <a:chOff x="899592" y="5013176"/>
            <a:chExt cx="1926526" cy="1008112"/>
          </a:xfrm>
        </p:grpSpPr>
        <p:sp>
          <p:nvSpPr>
            <p:cNvPr id="35" name="타원 34"/>
            <p:cNvSpPr/>
            <p:nvPr/>
          </p:nvSpPr>
          <p:spPr>
            <a:xfrm>
              <a:off x="1115616" y="5013176"/>
              <a:ext cx="1008112" cy="1008112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>
                  <a:alpha val="39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타원 36"/>
            <p:cNvSpPr/>
            <p:nvPr/>
          </p:nvSpPr>
          <p:spPr>
            <a:xfrm>
              <a:off x="1160881" y="5058441"/>
              <a:ext cx="936104" cy="936104"/>
            </a:xfrm>
            <a:prstGeom prst="ellipse">
              <a:avLst/>
            </a:prstGeom>
            <a:solidFill>
              <a:schemeClr val="tx1">
                <a:lumMod val="50000"/>
                <a:lumOff val="50000"/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900" dirty="0"/>
            </a:p>
          </p:txBody>
        </p:sp>
        <p:sp>
          <p:nvSpPr>
            <p:cNvPr id="36" name="타원 35"/>
            <p:cNvSpPr/>
            <p:nvPr/>
          </p:nvSpPr>
          <p:spPr>
            <a:xfrm>
              <a:off x="899592" y="5013176"/>
              <a:ext cx="432048" cy="432048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>
                  <a:alpha val="39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타원 37"/>
            <p:cNvSpPr/>
            <p:nvPr/>
          </p:nvSpPr>
          <p:spPr>
            <a:xfrm>
              <a:off x="944441" y="5058025"/>
              <a:ext cx="360000" cy="360000"/>
            </a:xfrm>
            <a:prstGeom prst="ellipse">
              <a:avLst/>
            </a:prstGeom>
            <a:solidFill>
              <a:schemeClr val="tx1">
                <a:lumMod val="85000"/>
                <a:lumOff val="15000"/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</a:t>
              </a:r>
              <a:endPara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241942" y="5173449"/>
              <a:ext cx="1584176" cy="5616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050" b="1" dirty="0" smtClean="0">
                  <a:latin typeface="+mn-ea"/>
                </a:rPr>
                <a:t>서류 </a:t>
              </a:r>
              <a:r>
                <a:rPr lang="ko-KR" altLang="en-US" sz="1050" b="1" dirty="0" smtClean="0">
                  <a:latin typeface="+mn-ea"/>
                </a:rPr>
                <a:t>접수</a:t>
              </a:r>
              <a:r>
                <a:rPr lang="en-US" altLang="ko-KR" sz="1050" b="1" dirty="0">
                  <a:latin typeface="+mn-ea"/>
                </a:rPr>
                <a:t> </a:t>
              </a:r>
              <a:endParaRPr lang="en-US" altLang="ko-KR" sz="1050" b="1" dirty="0" smtClean="0">
                <a:latin typeface="+mn-ea"/>
              </a:endParaRPr>
            </a:p>
            <a:p>
              <a:r>
                <a:rPr lang="en-US" altLang="ko-KR" sz="1000" b="1" dirty="0" smtClean="0">
                  <a:latin typeface="+mn-ea"/>
                </a:rPr>
                <a:t>1</a:t>
              </a:r>
              <a:r>
                <a:rPr lang="ko-KR" altLang="en-US" sz="1000" b="1" dirty="0" smtClean="0">
                  <a:latin typeface="+mn-ea"/>
                </a:rPr>
                <a:t>차 </a:t>
              </a:r>
              <a:r>
                <a:rPr lang="en-US" altLang="ko-KR" sz="1000" b="1" dirty="0" smtClean="0">
                  <a:latin typeface="+mn-ea"/>
                </a:rPr>
                <a:t>4.20</a:t>
              </a:r>
              <a:r>
                <a:rPr lang="ko-KR" altLang="en-US" sz="1000" b="1" dirty="0" smtClean="0">
                  <a:latin typeface="+mn-ea"/>
                </a:rPr>
                <a:t>까지</a:t>
              </a:r>
              <a:endParaRPr lang="en-US" altLang="ko-KR" sz="1000" b="1" dirty="0" smtClean="0">
                <a:latin typeface="+mn-ea"/>
              </a:endParaRPr>
            </a:p>
            <a:p>
              <a:r>
                <a:rPr lang="en-US" altLang="ko-KR" sz="1000" b="1" dirty="0" smtClean="0">
                  <a:latin typeface="+mn-ea"/>
                </a:rPr>
                <a:t>2</a:t>
              </a:r>
              <a:r>
                <a:rPr lang="ko-KR" altLang="en-US" sz="1000" b="1" dirty="0" smtClean="0">
                  <a:latin typeface="+mn-ea"/>
                </a:rPr>
                <a:t>차 </a:t>
              </a:r>
              <a:r>
                <a:rPr lang="en-US" altLang="ko-KR" sz="1000" b="1" dirty="0" smtClean="0">
                  <a:latin typeface="+mn-ea"/>
                </a:rPr>
                <a:t>6. 1</a:t>
              </a:r>
              <a:r>
                <a:rPr lang="ko-KR" altLang="en-US" sz="1000" b="1" dirty="0" smtClean="0">
                  <a:latin typeface="+mn-ea"/>
                </a:rPr>
                <a:t>까지</a:t>
              </a:r>
              <a:endParaRPr lang="ko-KR" altLang="en-US" sz="1000" b="1" dirty="0">
                <a:latin typeface="+mn-ea"/>
              </a:endParaRPr>
            </a:p>
          </p:txBody>
        </p:sp>
      </p:grpSp>
      <p:grpSp>
        <p:nvGrpSpPr>
          <p:cNvPr id="87" name="그룹 86"/>
          <p:cNvGrpSpPr/>
          <p:nvPr/>
        </p:nvGrpSpPr>
        <p:grpSpPr>
          <a:xfrm>
            <a:off x="2321450" y="5643977"/>
            <a:ext cx="180204" cy="144016"/>
            <a:chOff x="2321450" y="5373216"/>
            <a:chExt cx="180204" cy="144016"/>
          </a:xfrm>
        </p:grpSpPr>
        <p:grpSp>
          <p:nvGrpSpPr>
            <p:cNvPr id="52" name="그룹 51"/>
            <p:cNvGrpSpPr/>
            <p:nvPr/>
          </p:nvGrpSpPr>
          <p:grpSpPr>
            <a:xfrm>
              <a:off x="2321450" y="5373216"/>
              <a:ext cx="108000" cy="144016"/>
              <a:chOff x="2465466" y="5373216"/>
              <a:chExt cx="108000" cy="144016"/>
            </a:xfrm>
          </p:grpSpPr>
          <p:cxnSp>
            <p:nvCxnSpPr>
              <p:cNvPr id="47" name="직선 연결선 46"/>
              <p:cNvCxnSpPr/>
              <p:nvPr/>
            </p:nvCxnSpPr>
            <p:spPr>
              <a:xfrm>
                <a:off x="2465466" y="5373216"/>
                <a:ext cx="108000" cy="72008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직선 연결선 49"/>
              <p:cNvCxnSpPr/>
              <p:nvPr/>
            </p:nvCxnSpPr>
            <p:spPr>
              <a:xfrm flipV="1">
                <a:off x="2465466" y="5436171"/>
                <a:ext cx="107804" cy="81061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그룹 52"/>
            <p:cNvGrpSpPr/>
            <p:nvPr/>
          </p:nvGrpSpPr>
          <p:grpSpPr>
            <a:xfrm>
              <a:off x="2393654" y="5373216"/>
              <a:ext cx="108000" cy="144016"/>
              <a:chOff x="2339752" y="5373216"/>
              <a:chExt cx="108000" cy="144016"/>
            </a:xfrm>
          </p:grpSpPr>
          <p:cxnSp>
            <p:nvCxnSpPr>
              <p:cNvPr id="54" name="직선 연결선 53"/>
              <p:cNvCxnSpPr/>
              <p:nvPr/>
            </p:nvCxnSpPr>
            <p:spPr>
              <a:xfrm>
                <a:off x="2339752" y="5373216"/>
                <a:ext cx="108000" cy="72008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직선 연결선 54"/>
              <p:cNvCxnSpPr/>
              <p:nvPr/>
            </p:nvCxnSpPr>
            <p:spPr>
              <a:xfrm flipV="1">
                <a:off x="2339752" y="5436171"/>
                <a:ext cx="107804" cy="81061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6" name="그룹 55"/>
          <p:cNvGrpSpPr/>
          <p:nvPr/>
        </p:nvGrpSpPr>
        <p:grpSpPr>
          <a:xfrm>
            <a:off x="2609678" y="5139921"/>
            <a:ext cx="1584176" cy="1008112"/>
            <a:chOff x="836637" y="5013176"/>
            <a:chExt cx="1584176" cy="1008112"/>
          </a:xfrm>
        </p:grpSpPr>
        <p:sp>
          <p:nvSpPr>
            <p:cNvPr id="57" name="타원 56"/>
            <p:cNvSpPr/>
            <p:nvPr/>
          </p:nvSpPr>
          <p:spPr>
            <a:xfrm>
              <a:off x="1115616" y="5013176"/>
              <a:ext cx="1008112" cy="1008112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>
                  <a:alpha val="39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타원 57"/>
            <p:cNvSpPr/>
            <p:nvPr/>
          </p:nvSpPr>
          <p:spPr>
            <a:xfrm>
              <a:off x="1160881" y="5058441"/>
              <a:ext cx="936104" cy="936104"/>
            </a:xfrm>
            <a:prstGeom prst="ellipse">
              <a:avLst/>
            </a:prstGeom>
            <a:solidFill>
              <a:schemeClr val="tx1">
                <a:lumMod val="50000"/>
                <a:lumOff val="50000"/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900" dirty="0"/>
            </a:p>
          </p:txBody>
        </p:sp>
        <p:sp>
          <p:nvSpPr>
            <p:cNvPr id="64" name="타원 63"/>
            <p:cNvSpPr/>
            <p:nvPr/>
          </p:nvSpPr>
          <p:spPr>
            <a:xfrm>
              <a:off x="899592" y="5013176"/>
              <a:ext cx="432048" cy="432048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>
                  <a:alpha val="39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944441" y="5058025"/>
              <a:ext cx="360000" cy="360000"/>
            </a:xfrm>
            <a:prstGeom prst="ellipse">
              <a:avLst/>
            </a:prstGeom>
            <a:solidFill>
              <a:schemeClr val="tx1">
                <a:lumMod val="85000"/>
                <a:lumOff val="15000"/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  <a:endPara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36637" y="5225910"/>
              <a:ext cx="1584176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dirty="0" smtClean="0">
                  <a:latin typeface="+mn-ea"/>
                </a:rPr>
                <a:t>면접</a:t>
              </a:r>
              <a:endParaRPr lang="en-US" altLang="ko-KR" sz="1000" b="1" dirty="0" smtClean="0">
                <a:latin typeface="+mn-ea"/>
              </a:endParaRPr>
            </a:p>
            <a:p>
              <a:pPr algn="ctr"/>
              <a:endParaRPr lang="en-US" altLang="ko-KR" sz="1000" b="1" dirty="0" smtClean="0">
                <a:latin typeface="+mn-ea"/>
              </a:endParaRPr>
            </a:p>
            <a:p>
              <a:pPr algn="ctr"/>
              <a:r>
                <a:rPr lang="ko-KR" altLang="en-US" sz="900" b="1" dirty="0" smtClean="0">
                  <a:latin typeface="+mn-ea"/>
                </a:rPr>
                <a:t>면접일 </a:t>
              </a:r>
              <a:r>
                <a:rPr lang="ko-KR" altLang="en-US" sz="900" b="1" dirty="0" smtClean="0">
                  <a:latin typeface="+mn-ea"/>
                </a:rPr>
                <a:t>개별통보</a:t>
              </a:r>
              <a:endParaRPr lang="en-US" altLang="ko-KR" sz="900" b="1" dirty="0" smtClean="0">
                <a:latin typeface="+mn-ea"/>
              </a:endParaRPr>
            </a:p>
            <a:p>
              <a:pPr algn="ctr"/>
              <a:r>
                <a:rPr lang="ko-KR" altLang="en-US" sz="900" b="1" dirty="0" smtClean="0">
                  <a:latin typeface="+mn-ea"/>
                </a:rPr>
                <a:t>합격여부통보</a:t>
              </a:r>
              <a:endParaRPr lang="ko-KR" altLang="en-US" sz="900" b="1" dirty="0">
                <a:latin typeface="+mn-ea"/>
              </a:endParaRPr>
            </a:p>
          </p:txBody>
        </p:sp>
      </p:grpSp>
      <p:grpSp>
        <p:nvGrpSpPr>
          <p:cNvPr id="81" name="그룹 80"/>
          <p:cNvGrpSpPr/>
          <p:nvPr/>
        </p:nvGrpSpPr>
        <p:grpSpPr>
          <a:xfrm>
            <a:off x="4327384" y="5139921"/>
            <a:ext cx="1584176" cy="1008112"/>
            <a:chOff x="836637" y="5013176"/>
            <a:chExt cx="1584176" cy="1008112"/>
          </a:xfrm>
        </p:grpSpPr>
        <p:sp>
          <p:nvSpPr>
            <p:cNvPr id="82" name="타원 81"/>
            <p:cNvSpPr/>
            <p:nvPr/>
          </p:nvSpPr>
          <p:spPr>
            <a:xfrm>
              <a:off x="1115616" y="5013176"/>
              <a:ext cx="1008112" cy="1008112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>
                  <a:alpha val="39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1160881" y="5058441"/>
              <a:ext cx="936104" cy="936104"/>
            </a:xfrm>
            <a:prstGeom prst="ellipse">
              <a:avLst/>
            </a:prstGeom>
            <a:solidFill>
              <a:schemeClr val="tx1">
                <a:lumMod val="50000"/>
                <a:lumOff val="50000"/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900" dirty="0"/>
            </a:p>
          </p:txBody>
        </p:sp>
        <p:sp>
          <p:nvSpPr>
            <p:cNvPr id="84" name="타원 83"/>
            <p:cNvSpPr/>
            <p:nvPr/>
          </p:nvSpPr>
          <p:spPr>
            <a:xfrm>
              <a:off x="899592" y="5013176"/>
              <a:ext cx="432048" cy="432048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tx1">
                  <a:alpha val="39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944441" y="5058025"/>
              <a:ext cx="360000" cy="360000"/>
            </a:xfrm>
            <a:prstGeom prst="ellipse">
              <a:avLst/>
            </a:prstGeom>
            <a:solidFill>
              <a:schemeClr val="tx1">
                <a:lumMod val="85000"/>
                <a:lumOff val="15000"/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  <a:endPara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836637" y="5237837"/>
              <a:ext cx="1584176" cy="57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dirty="0" smtClean="0">
                  <a:latin typeface="+mn-ea"/>
                </a:rPr>
                <a:t>교육실시</a:t>
              </a:r>
              <a:endParaRPr lang="en-US" altLang="ko-KR" sz="1050" b="1" dirty="0" smtClean="0">
                <a:latin typeface="+mn-ea"/>
              </a:endParaRPr>
            </a:p>
            <a:p>
              <a:pPr algn="ctr"/>
              <a:r>
                <a:rPr lang="en-US" altLang="ko-KR" sz="1050" b="1" dirty="0" smtClean="0">
                  <a:latin typeface="+mn-ea"/>
                </a:rPr>
                <a:t>1</a:t>
              </a:r>
              <a:r>
                <a:rPr lang="ko-KR" altLang="en-US" sz="1050" b="1" dirty="0" smtClean="0">
                  <a:latin typeface="+mn-ea"/>
                </a:rPr>
                <a:t>차 </a:t>
              </a:r>
              <a:r>
                <a:rPr lang="en-US" altLang="ko-KR" sz="1050" b="1" dirty="0" smtClean="0">
                  <a:latin typeface="+mn-ea"/>
                </a:rPr>
                <a:t>4.21~</a:t>
              </a:r>
            </a:p>
            <a:p>
              <a:pPr algn="ctr"/>
              <a:r>
                <a:rPr lang="en-US" altLang="ko-KR" sz="1050" b="1" dirty="0" smtClean="0">
                  <a:latin typeface="+mn-ea"/>
                </a:rPr>
                <a:t>2</a:t>
              </a:r>
              <a:r>
                <a:rPr lang="ko-KR" altLang="en-US" sz="1050" b="1" dirty="0" smtClean="0">
                  <a:latin typeface="+mn-ea"/>
                </a:rPr>
                <a:t>차 </a:t>
              </a:r>
              <a:r>
                <a:rPr lang="en-US" altLang="ko-KR" sz="1050" b="1" dirty="0" smtClean="0">
                  <a:latin typeface="+mn-ea"/>
                </a:rPr>
                <a:t>6. 2~</a:t>
              </a:r>
              <a:endParaRPr lang="ko-KR" altLang="en-US" sz="1050" b="1" dirty="0">
                <a:latin typeface="+mn-ea"/>
              </a:endParaRPr>
            </a:p>
          </p:txBody>
        </p:sp>
      </p:grpSp>
      <p:grpSp>
        <p:nvGrpSpPr>
          <p:cNvPr id="88" name="그룹 87"/>
          <p:cNvGrpSpPr/>
          <p:nvPr/>
        </p:nvGrpSpPr>
        <p:grpSpPr>
          <a:xfrm>
            <a:off x="4112817" y="5643977"/>
            <a:ext cx="180204" cy="144016"/>
            <a:chOff x="2321450" y="5373216"/>
            <a:chExt cx="180204" cy="144016"/>
          </a:xfrm>
        </p:grpSpPr>
        <p:grpSp>
          <p:nvGrpSpPr>
            <p:cNvPr id="89" name="그룹 51"/>
            <p:cNvGrpSpPr/>
            <p:nvPr/>
          </p:nvGrpSpPr>
          <p:grpSpPr>
            <a:xfrm>
              <a:off x="2321450" y="5373216"/>
              <a:ext cx="108000" cy="144016"/>
              <a:chOff x="2465466" y="5373216"/>
              <a:chExt cx="108000" cy="144016"/>
            </a:xfrm>
          </p:grpSpPr>
          <p:cxnSp>
            <p:nvCxnSpPr>
              <p:cNvPr id="93" name="직선 연결선 92"/>
              <p:cNvCxnSpPr/>
              <p:nvPr/>
            </p:nvCxnSpPr>
            <p:spPr>
              <a:xfrm>
                <a:off x="2465466" y="5373216"/>
                <a:ext cx="108000" cy="72008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직선 연결선 93"/>
              <p:cNvCxnSpPr/>
              <p:nvPr/>
            </p:nvCxnSpPr>
            <p:spPr>
              <a:xfrm flipV="1">
                <a:off x="2465466" y="5436171"/>
                <a:ext cx="107804" cy="81061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0" name="그룹 52"/>
            <p:cNvGrpSpPr/>
            <p:nvPr/>
          </p:nvGrpSpPr>
          <p:grpSpPr>
            <a:xfrm>
              <a:off x="2393654" y="5373216"/>
              <a:ext cx="108000" cy="144016"/>
              <a:chOff x="2339752" y="5373216"/>
              <a:chExt cx="108000" cy="144016"/>
            </a:xfrm>
          </p:grpSpPr>
          <p:cxnSp>
            <p:nvCxnSpPr>
              <p:cNvPr id="91" name="직선 연결선 90"/>
              <p:cNvCxnSpPr/>
              <p:nvPr/>
            </p:nvCxnSpPr>
            <p:spPr>
              <a:xfrm>
                <a:off x="2339752" y="5373216"/>
                <a:ext cx="108000" cy="72008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직선 연결선 91"/>
              <p:cNvCxnSpPr/>
              <p:nvPr/>
            </p:nvCxnSpPr>
            <p:spPr>
              <a:xfrm flipV="1">
                <a:off x="2339752" y="5436171"/>
                <a:ext cx="107804" cy="81061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26200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9"/>
          <p:cNvGrpSpPr/>
          <p:nvPr/>
        </p:nvGrpSpPr>
        <p:grpSpPr>
          <a:xfrm>
            <a:off x="4302780" y="3159000"/>
            <a:ext cx="540000" cy="540000"/>
            <a:chOff x="5020580" y="1853450"/>
            <a:chExt cx="540000" cy="540000"/>
          </a:xfrm>
        </p:grpSpPr>
        <p:sp>
          <p:nvSpPr>
            <p:cNvPr id="41" name="직사각형 40"/>
            <p:cNvSpPr/>
            <p:nvPr/>
          </p:nvSpPr>
          <p:spPr>
            <a:xfrm>
              <a:off x="5020580" y="1853450"/>
              <a:ext cx="540000" cy="540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3" name="Picture 2" descr="C:\Users\Administrator\Downloads\iconmonstr-gear-10-icon-256.png"/>
            <p:cNvPicPr>
              <a:picLocks noChangeAspect="1" noChangeArrowheads="1"/>
            </p:cNvPicPr>
            <p:nvPr/>
          </p:nvPicPr>
          <p:blipFill>
            <a:blip r:embed="rId2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4580" y="1902567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그룹 43"/>
          <p:cNvGrpSpPr/>
          <p:nvPr/>
        </p:nvGrpSpPr>
        <p:grpSpPr>
          <a:xfrm>
            <a:off x="4291154" y="3159000"/>
            <a:ext cx="540000" cy="540000"/>
            <a:chOff x="2204441" y="3960494"/>
            <a:chExt cx="540000" cy="540000"/>
          </a:xfrm>
        </p:grpSpPr>
        <p:sp>
          <p:nvSpPr>
            <p:cNvPr id="45" name="직사각형 44"/>
            <p:cNvSpPr/>
            <p:nvPr/>
          </p:nvSpPr>
          <p:spPr>
            <a:xfrm>
              <a:off x="2204441" y="3960494"/>
              <a:ext cx="540000" cy="5400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6" name="Picture 14" descr="C:\Users\Administrator\Downloads\iconmonstr-bar-chart-2-icon-256.png"/>
            <p:cNvPicPr>
              <a:picLocks noChangeAspect="1" noChangeArrowheads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980" y="4011363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그룹 46"/>
          <p:cNvGrpSpPr/>
          <p:nvPr/>
        </p:nvGrpSpPr>
        <p:grpSpPr>
          <a:xfrm>
            <a:off x="4302719" y="3159000"/>
            <a:ext cx="540000" cy="540000"/>
            <a:chOff x="5020580" y="4391762"/>
            <a:chExt cx="540000" cy="540000"/>
          </a:xfrm>
        </p:grpSpPr>
        <p:sp>
          <p:nvSpPr>
            <p:cNvPr id="49" name="직사각형 48"/>
            <p:cNvSpPr/>
            <p:nvPr/>
          </p:nvSpPr>
          <p:spPr>
            <a:xfrm>
              <a:off x="5020580" y="4391762"/>
              <a:ext cx="540000" cy="540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3" name="Picture 25" descr="C:\Users\Administrator\Downloads\iconmonstr-light-bulb-6-icon-256.png"/>
            <p:cNvPicPr>
              <a:picLocks noChangeAspect="1" noChangeArrowheads="1"/>
            </p:cNvPicPr>
            <p:nvPr/>
          </p:nvPicPr>
          <p:blipFill>
            <a:blip r:embed="rId4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4580" y="443713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그룹 63"/>
          <p:cNvGrpSpPr/>
          <p:nvPr/>
        </p:nvGrpSpPr>
        <p:grpSpPr>
          <a:xfrm>
            <a:off x="4291154" y="3159000"/>
            <a:ext cx="540000" cy="540000"/>
            <a:chOff x="7091560" y="4747363"/>
            <a:chExt cx="540000" cy="540000"/>
          </a:xfrm>
        </p:grpSpPr>
        <p:sp>
          <p:nvSpPr>
            <p:cNvPr id="65" name="직사각형 64"/>
            <p:cNvSpPr/>
            <p:nvPr/>
          </p:nvSpPr>
          <p:spPr>
            <a:xfrm>
              <a:off x="7091560" y="4747363"/>
              <a:ext cx="540000" cy="54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6" name="Picture 16" descr="C:\Users\Administrator\Downloads\iconmonstr-note-27-icon-256.png"/>
            <p:cNvPicPr>
              <a:picLocks noChangeAspect="1" noChangeArrowheads="1"/>
            </p:cNvPicPr>
            <p:nvPr/>
          </p:nvPicPr>
          <p:blipFill>
            <a:blip r:embed="rId5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2812" y="4799947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그룹 66"/>
          <p:cNvGrpSpPr/>
          <p:nvPr/>
        </p:nvGrpSpPr>
        <p:grpSpPr>
          <a:xfrm>
            <a:off x="4283968" y="3159000"/>
            <a:ext cx="540000" cy="540000"/>
            <a:chOff x="7109532" y="3041642"/>
            <a:chExt cx="540000" cy="540000"/>
          </a:xfrm>
        </p:grpSpPr>
        <p:sp>
          <p:nvSpPr>
            <p:cNvPr id="68" name="직사각형 67"/>
            <p:cNvSpPr/>
            <p:nvPr/>
          </p:nvSpPr>
          <p:spPr>
            <a:xfrm>
              <a:off x="7109532" y="3041642"/>
              <a:ext cx="540000" cy="54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명조 ExtraBold" pitchFamily="18" charset="-127"/>
                <a:ea typeface="나눔명조 ExtraBold" pitchFamily="18" charset="-127"/>
              </a:endParaRPr>
            </a:p>
          </p:txBody>
        </p:sp>
        <p:pic>
          <p:nvPicPr>
            <p:cNvPr id="69" name="Picture 23" descr="C:\Users\Administrator\Downloads\iconmonstr-sound-wave-2-icon-256 (1).png"/>
            <p:cNvPicPr>
              <a:picLocks noChangeAspect="1" noChangeArrowheads="1"/>
            </p:cNvPicPr>
            <p:nvPr/>
          </p:nvPicPr>
          <p:blipFill>
            <a:blip r:embed="rId6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336" y="3068984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그룹 69"/>
          <p:cNvGrpSpPr/>
          <p:nvPr/>
        </p:nvGrpSpPr>
        <p:grpSpPr>
          <a:xfrm>
            <a:off x="4296028" y="3159000"/>
            <a:ext cx="540000" cy="540000"/>
            <a:chOff x="7119682" y="1422962"/>
            <a:chExt cx="540000" cy="540000"/>
          </a:xfrm>
        </p:grpSpPr>
        <p:sp>
          <p:nvSpPr>
            <p:cNvPr id="71" name="직사각형 70"/>
            <p:cNvSpPr/>
            <p:nvPr/>
          </p:nvSpPr>
          <p:spPr>
            <a:xfrm>
              <a:off x="7119682" y="1422962"/>
              <a:ext cx="540000" cy="54000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2" name="Picture 11" descr="C:\Users\Administrator\Downloads\iconmonstr-direction-14-icon-256.png"/>
            <p:cNvPicPr>
              <a:picLocks noChangeAspect="1" noChangeArrowheads="1"/>
            </p:cNvPicPr>
            <p:nvPr/>
          </p:nvPicPr>
          <p:blipFill>
            <a:blip r:embed="rId7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336" y="149529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그룹 72"/>
          <p:cNvGrpSpPr/>
          <p:nvPr/>
        </p:nvGrpSpPr>
        <p:grpSpPr>
          <a:xfrm>
            <a:off x="4294154" y="3159000"/>
            <a:ext cx="540000" cy="540000"/>
            <a:chOff x="2204441" y="1443298"/>
            <a:chExt cx="540000" cy="540000"/>
          </a:xfrm>
        </p:grpSpPr>
        <p:sp>
          <p:nvSpPr>
            <p:cNvPr id="74" name="직사각형 73"/>
            <p:cNvSpPr/>
            <p:nvPr/>
          </p:nvSpPr>
          <p:spPr>
            <a:xfrm>
              <a:off x="2204441" y="1443298"/>
              <a:ext cx="540000" cy="54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5" name="Picture 10" descr="C:\Users\Administrator\Downloads\iconmonstr-speech-bubble-15-icon-256.png"/>
            <p:cNvPicPr>
              <a:picLocks noChangeAspect="1" noChangeArrowheads="1"/>
            </p:cNvPicPr>
            <p:nvPr/>
          </p:nvPicPr>
          <p:blipFill>
            <a:blip r:embed="rId8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980" y="149529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직사각형 5"/>
          <p:cNvSpPr/>
          <p:nvPr/>
        </p:nvSpPr>
        <p:spPr>
          <a:xfrm>
            <a:off x="4249277" y="3110492"/>
            <a:ext cx="620832" cy="6370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57"/>
          <p:cNvGrpSpPr/>
          <p:nvPr/>
        </p:nvGrpSpPr>
        <p:grpSpPr>
          <a:xfrm>
            <a:off x="0" y="-1"/>
            <a:ext cx="9140981" cy="6858001"/>
            <a:chOff x="0" y="-1"/>
            <a:chExt cx="9140981" cy="685800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59" name="직사각형 58"/>
            <p:cNvSpPr/>
            <p:nvPr/>
          </p:nvSpPr>
          <p:spPr>
            <a:xfrm>
              <a:off x="0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9095261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 rot="16200000">
              <a:off x="4552627" y="-4542636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직사각형 61"/>
            <p:cNvSpPr/>
            <p:nvPr/>
          </p:nvSpPr>
          <p:spPr>
            <a:xfrm rot="16200000">
              <a:off x="4542735" y="2269645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830441"/>
              </p:ext>
            </p:extLst>
          </p:nvPr>
        </p:nvGraphicFramePr>
        <p:xfrm>
          <a:off x="224362" y="1084936"/>
          <a:ext cx="8659065" cy="5266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1813"/>
                <a:gridCol w="6927252"/>
              </a:tblGrid>
              <a:tr h="3998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과정명</a:t>
                      </a:r>
                      <a:endParaRPr lang="ko-KR" altLang="en-US" sz="1400" b="1" dirty="0"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 smtClean="0">
                          <a:effectLst/>
                          <a:latin typeface="+mn-ea"/>
                          <a:ea typeface="+mn-ea"/>
                        </a:rPr>
                        <a:t>스마트 웹 </a:t>
                      </a:r>
                      <a:r>
                        <a:rPr lang="en-US" altLang="ko-KR" sz="1200" b="1" dirty="0" smtClean="0">
                          <a:effectLst/>
                          <a:latin typeface="+mn-ea"/>
                          <a:ea typeface="+mn-ea"/>
                        </a:rPr>
                        <a:t>&amp; </a:t>
                      </a:r>
                      <a:r>
                        <a:rPr lang="ko-KR" altLang="en-US" sz="1200" b="1" dirty="0" err="1" smtClean="0">
                          <a:effectLst/>
                          <a:latin typeface="+mn-ea"/>
                          <a:ea typeface="+mn-ea"/>
                        </a:rPr>
                        <a:t>앱</a:t>
                      </a:r>
                      <a:r>
                        <a:rPr lang="ko-KR" altLang="en-US" sz="1200" b="1" dirty="0" smtClean="0"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dirty="0" err="1" smtClean="0">
                          <a:effectLst/>
                          <a:latin typeface="+mn-ea"/>
                          <a:ea typeface="+mn-ea"/>
                        </a:rPr>
                        <a:t>컨텐츠</a:t>
                      </a:r>
                      <a:r>
                        <a:rPr lang="ko-KR" altLang="en-US" sz="1200" b="1" dirty="0" smtClean="0">
                          <a:effectLst/>
                          <a:latin typeface="+mn-ea"/>
                          <a:ea typeface="+mn-ea"/>
                        </a:rPr>
                        <a:t> 개발자 및 자격증취득과정</a:t>
                      </a:r>
                      <a:endParaRPr lang="ko-KR" altLang="en-US" sz="1200" b="1" dirty="0">
                        <a:effectLst/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35749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HY견고딕" pitchFamily="18" charset="-127"/>
                          <a:ea typeface="HY견고딕" pitchFamily="18" charset="-127"/>
                        </a:rPr>
                        <a:t>교육특전</a:t>
                      </a:r>
                      <a:endParaRPr lang="ko-KR" altLang="en-US" sz="12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교육비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교재비 등 연수비용 전액 무료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    </a:t>
                      </a:r>
                      <a:r>
                        <a:rPr lang="en-US" altLang="ko-KR" sz="1100" b="0" baseline="0" dirty="0" smtClean="0">
                          <a:latin typeface="+mn-lt"/>
                          <a:ea typeface="+mn-ea"/>
                        </a:rPr>
                        <a:t>- </a:t>
                      </a:r>
                      <a:r>
                        <a:rPr lang="ko-KR" altLang="en-US" sz="1100" dirty="0" smtClean="0"/>
                        <a:t>연수수당 </a:t>
                      </a:r>
                      <a:r>
                        <a:rPr lang="ko-KR" altLang="en-US" sz="1100" dirty="0" smtClean="0"/>
                        <a:t>지급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월 </a:t>
                      </a:r>
                      <a:r>
                        <a:rPr lang="en-US" altLang="ko-KR" sz="1100" dirty="0" smtClean="0"/>
                        <a:t>30</a:t>
                      </a:r>
                      <a:r>
                        <a:rPr lang="ko-KR" altLang="en-US" sz="1100" dirty="0" smtClean="0"/>
                        <a:t>만원</a:t>
                      </a:r>
                      <a:r>
                        <a:rPr lang="en-US" altLang="ko-KR" sz="1100" dirty="0" smtClean="0"/>
                        <a:t>~50</a:t>
                      </a:r>
                      <a:r>
                        <a:rPr lang="ko-KR" altLang="en-US" sz="1100" dirty="0" smtClean="0"/>
                        <a:t>만원</a:t>
                      </a:r>
                      <a:r>
                        <a:rPr lang="en-US" altLang="ko-KR" sz="1100" dirty="0" smtClean="0"/>
                        <a:t>)</a:t>
                      </a:r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    </a:t>
                      </a:r>
                      <a:r>
                        <a:rPr lang="en-US" altLang="ko-KR" sz="1100" b="0" baseline="0" dirty="0" smtClean="0">
                          <a:latin typeface="+mn-lt"/>
                          <a:ea typeface="+mn-ea"/>
                        </a:rPr>
                        <a:t>- </a:t>
                      </a:r>
                      <a:r>
                        <a:rPr lang="ko-KR" altLang="en-US" sz="1100" dirty="0" smtClean="0"/>
                        <a:t>전 </a:t>
                      </a:r>
                      <a:r>
                        <a:rPr lang="ko-KR" altLang="en-US" sz="1100" dirty="0" smtClean="0"/>
                        <a:t>과정 교재 무료제공</a:t>
                      </a:r>
                      <a:r>
                        <a:rPr lang="en-US" altLang="ko-KR" sz="1100" dirty="0" smtClean="0"/>
                        <a:t>(</a:t>
                      </a:r>
                      <a:r>
                        <a:rPr lang="ko-KR" altLang="en-US" sz="1100" dirty="0" smtClean="0"/>
                        <a:t>자바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err="1" smtClean="0"/>
                        <a:t>오라클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ko-KR" altLang="en-US" sz="1100" dirty="0" err="1" smtClean="0"/>
                        <a:t>안드로이드</a:t>
                      </a:r>
                      <a:r>
                        <a:rPr lang="ko-KR" altLang="en-US" sz="1100" dirty="0" smtClean="0"/>
                        <a:t> 등</a:t>
                      </a:r>
                      <a:r>
                        <a:rPr lang="en-US" altLang="ko-KR" sz="1100" baseline="0" dirty="0" smtClean="0"/>
                        <a:t>)</a:t>
                      </a:r>
                      <a:endParaRPr lang="en-US" altLang="ko-KR" sz="1100" baseline="0" dirty="0" smtClean="0"/>
                    </a:p>
                    <a:p>
                      <a:pPr marL="0" indent="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baseline="0" dirty="0" smtClean="0"/>
                        <a:t>2. </a:t>
                      </a:r>
                      <a:r>
                        <a:rPr lang="ko-KR" altLang="en-US" sz="1100" baseline="0" dirty="0" smtClean="0"/>
                        <a:t>이공계전문기술연수사업 교육수료증 발급</a:t>
                      </a:r>
                      <a:endParaRPr lang="en-US" altLang="ko-KR" sz="1100" baseline="0" dirty="0" smtClean="0"/>
                    </a:p>
                    <a:p>
                      <a:pPr marL="0" indent="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dirty="0" smtClean="0"/>
                        <a:t>3. </a:t>
                      </a:r>
                      <a:r>
                        <a:rPr lang="ko-KR" altLang="en-US" sz="1100" dirty="0" smtClean="0"/>
                        <a:t>연수기간 </a:t>
                      </a:r>
                      <a:r>
                        <a:rPr lang="ko-KR" altLang="en-US" sz="1100" dirty="0" smtClean="0"/>
                        <a:t>중 혹은 교육 수료 후 적극적인 취업지원</a:t>
                      </a:r>
                      <a:endParaRPr lang="en-US" altLang="ko-KR" sz="1100" dirty="0" smtClean="0"/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dirty="0" smtClean="0"/>
                        <a:t>     </a:t>
                      </a:r>
                      <a:r>
                        <a:rPr lang="en-US" altLang="ko-KR" sz="1100" dirty="0" smtClean="0"/>
                        <a:t>-</a:t>
                      </a:r>
                      <a:r>
                        <a:rPr lang="en-US" altLang="ko-KR" sz="1100" baseline="0" dirty="0" smtClean="0"/>
                        <a:t> </a:t>
                      </a:r>
                      <a:r>
                        <a:rPr lang="en-US" altLang="ko-KR" sz="1100" dirty="0" smtClean="0"/>
                        <a:t>2013</a:t>
                      </a:r>
                      <a:r>
                        <a:rPr lang="ko-KR" altLang="en-US" sz="1100" dirty="0" smtClean="0"/>
                        <a:t>년 </a:t>
                      </a:r>
                      <a:r>
                        <a:rPr lang="en-US" altLang="ko-KR" sz="1100" dirty="0" smtClean="0"/>
                        <a:t>30</a:t>
                      </a:r>
                      <a:r>
                        <a:rPr lang="ko-KR" altLang="en-US" sz="1100" dirty="0" smtClean="0"/>
                        <a:t>명 교육수료</a:t>
                      </a:r>
                      <a:r>
                        <a:rPr lang="en-US" altLang="ko-KR" sz="1100" dirty="0" smtClean="0"/>
                        <a:t>,</a:t>
                      </a:r>
                      <a:r>
                        <a:rPr lang="ko-KR" altLang="en-US" sz="1100" dirty="0" smtClean="0"/>
                        <a:t> </a:t>
                      </a:r>
                      <a:r>
                        <a:rPr lang="en-US" altLang="ko-KR" sz="1100" dirty="0" smtClean="0"/>
                        <a:t>28</a:t>
                      </a:r>
                      <a:r>
                        <a:rPr lang="ko-KR" altLang="en-US" sz="1100" dirty="0" smtClean="0"/>
                        <a:t>명 취업</a:t>
                      </a:r>
                      <a:r>
                        <a:rPr lang="en-US" altLang="ko-KR" sz="1100" dirty="0" smtClean="0"/>
                        <a:t>(93%</a:t>
                      </a:r>
                      <a:r>
                        <a:rPr lang="ko-KR" altLang="en-US" sz="1100" dirty="0" smtClean="0"/>
                        <a:t>취업</a:t>
                      </a:r>
                      <a:r>
                        <a:rPr lang="en-US" altLang="ko-KR" sz="1100" dirty="0" smtClean="0"/>
                        <a:t>) / </a:t>
                      </a:r>
                      <a:r>
                        <a:rPr lang="ko-KR" altLang="en-US" sz="1100" dirty="0" smtClean="0"/>
                        <a:t>기업과의 </a:t>
                      </a:r>
                      <a:r>
                        <a:rPr lang="ko-KR" altLang="en-US" sz="1100" baseline="0" dirty="0" smtClean="0"/>
                        <a:t>지속적인 취업연계</a:t>
                      </a:r>
                      <a:endParaRPr lang="en-US" altLang="ko-KR" sz="1100" baseline="0" dirty="0" smtClean="0"/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baseline="0" dirty="0" smtClean="0"/>
                        <a:t>4. </a:t>
                      </a:r>
                      <a:r>
                        <a:rPr lang="ko-KR" altLang="en-US" sz="1100" baseline="0" dirty="0" smtClean="0"/>
                        <a:t>우송대학교 재학생기준의 복지혜택 부여</a:t>
                      </a:r>
                      <a:endParaRPr lang="en-US" altLang="ko-KR" sz="1100" baseline="0" dirty="0" smtClean="0"/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baseline="0" dirty="0" smtClean="0"/>
                        <a:t>     - </a:t>
                      </a:r>
                      <a:r>
                        <a:rPr lang="ko-KR" altLang="en-US" sz="1100" baseline="0" dirty="0" smtClean="0"/>
                        <a:t>무료통학버스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smtClean="0"/>
                        <a:t>도서관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err="1" smtClean="0"/>
                        <a:t>자습실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err="1" smtClean="0"/>
                        <a:t>체력단련실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smtClean="0"/>
                        <a:t>교내식당 등 이용가능</a:t>
                      </a:r>
                      <a:endParaRPr lang="en-US" altLang="ko-KR" sz="1100" baseline="0" dirty="0" smtClean="0"/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baseline="0" dirty="0" smtClean="0"/>
                        <a:t>     - </a:t>
                      </a:r>
                      <a:r>
                        <a:rPr lang="ko-KR" altLang="en-US" sz="1100" baseline="0" dirty="0" smtClean="0"/>
                        <a:t>어학센터 이용</a:t>
                      </a:r>
                      <a:r>
                        <a:rPr lang="en-US" altLang="ko-KR" sz="1100" baseline="0" dirty="0" smtClean="0"/>
                        <a:t>(</a:t>
                      </a:r>
                      <a:r>
                        <a:rPr lang="ko-KR" altLang="en-US" sz="1100" baseline="0" dirty="0" smtClean="0"/>
                        <a:t>재학생기준 할인 혜택</a:t>
                      </a:r>
                      <a:r>
                        <a:rPr lang="en-US" altLang="ko-KR" sz="1100" baseline="0" dirty="0" smtClean="0"/>
                        <a:t>)</a:t>
                      </a:r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baseline="0" dirty="0" smtClean="0"/>
                        <a:t>5. </a:t>
                      </a:r>
                      <a:r>
                        <a:rPr lang="ko-KR" altLang="en-US" sz="1100" baseline="0" dirty="0" smtClean="0"/>
                        <a:t>우수한 대학교육환경시설 및 교육인프라구축</a:t>
                      </a:r>
                      <a:endParaRPr lang="en-US" altLang="ko-KR" sz="1100" baseline="0" dirty="0" smtClean="0"/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baseline="0" dirty="0" smtClean="0"/>
                        <a:t>     - IT</a:t>
                      </a:r>
                      <a:r>
                        <a:rPr lang="ko-KR" altLang="en-US" sz="1100" baseline="0" dirty="0" smtClean="0"/>
                        <a:t>교육만의 전문교육시설</a:t>
                      </a:r>
                      <a:endParaRPr lang="en-US" altLang="ko-KR" sz="1100" dirty="0" smtClean="0"/>
                    </a:p>
                    <a:p>
                      <a:pPr marL="0" indent="0" algn="l" latinLnBrk="1">
                        <a:spcBef>
                          <a:spcPts val="600"/>
                        </a:spcBef>
                        <a:buNone/>
                      </a:pPr>
                      <a:r>
                        <a:rPr lang="en-US" altLang="ko-KR" sz="1100" dirty="0" smtClean="0"/>
                        <a:t>5. </a:t>
                      </a:r>
                      <a:r>
                        <a:rPr lang="ko-KR" altLang="en-US" sz="1100" dirty="0" smtClean="0"/>
                        <a:t>무료자격증</a:t>
                      </a:r>
                      <a:r>
                        <a:rPr lang="ko-KR" altLang="en-US" sz="1100" baseline="0" dirty="0" smtClean="0"/>
                        <a:t> 교육</a:t>
                      </a:r>
                      <a:r>
                        <a:rPr lang="en-US" altLang="ko-KR" sz="1100" dirty="0" smtClean="0"/>
                        <a:t>  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 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spcBef>
                          <a:spcPts val="150"/>
                        </a:spcBef>
                        <a:buNone/>
                      </a:pPr>
                      <a:r>
                        <a:rPr lang="en-US" altLang="ko-KR" sz="1100" dirty="0" smtClean="0"/>
                        <a:t>     - </a:t>
                      </a:r>
                      <a:r>
                        <a:rPr lang="ko-KR" altLang="en-US" sz="1100" dirty="0" err="1" smtClean="0"/>
                        <a:t>모바일전문자격증</a:t>
                      </a:r>
                      <a:r>
                        <a:rPr lang="en-US" altLang="ko-KR" sz="1100" dirty="0" smtClean="0"/>
                        <a:t>(MAP) </a:t>
                      </a:r>
                      <a:r>
                        <a:rPr lang="ko-KR" altLang="en-US" sz="1100" dirty="0" smtClean="0"/>
                        <a:t>취득교육</a:t>
                      </a:r>
                      <a:endParaRPr lang="en-US" altLang="ko-KR" sz="1100" dirty="0" smtClean="0"/>
                    </a:p>
                    <a:p>
                      <a:pPr marL="228600" indent="-228600" algn="l" latinLnBrk="1">
                        <a:spcBef>
                          <a:spcPts val="150"/>
                        </a:spcBef>
                        <a:buNone/>
                      </a:pPr>
                      <a:r>
                        <a:rPr lang="en-US" altLang="ko-KR" sz="1100" dirty="0" smtClean="0"/>
                        <a:t>     - </a:t>
                      </a:r>
                      <a:r>
                        <a:rPr lang="ko-KR" altLang="en-US" sz="1100" dirty="0" smtClean="0"/>
                        <a:t>자바</a:t>
                      </a:r>
                      <a:r>
                        <a:rPr lang="en-US" altLang="ko-KR" sz="1100" dirty="0" smtClean="0"/>
                        <a:t>, </a:t>
                      </a:r>
                      <a:r>
                        <a:rPr lang="en-US" altLang="ko-KR" sz="1100" dirty="0" err="1" smtClean="0"/>
                        <a:t>Mos</a:t>
                      </a:r>
                      <a:r>
                        <a:rPr lang="en-US" altLang="ko-KR" sz="1100" dirty="0" smtClean="0"/>
                        <a:t> Master</a:t>
                      </a:r>
                      <a:r>
                        <a:rPr lang="en-US" altLang="ko-KR" sz="1100" baseline="0" dirty="0" smtClean="0"/>
                        <a:t>, </a:t>
                      </a:r>
                      <a:r>
                        <a:rPr lang="ko-KR" altLang="en-US" sz="1100" baseline="0" dirty="0" err="1" smtClean="0"/>
                        <a:t>컴활등</a:t>
                      </a:r>
                      <a:r>
                        <a:rPr lang="ko-KR" altLang="en-US" sz="1100" baseline="0" dirty="0" smtClean="0"/>
                        <a:t> 무료자격증 수강지원</a:t>
                      </a:r>
                      <a:r>
                        <a:rPr lang="en-US" altLang="ko-KR" sz="1100" dirty="0" smtClean="0"/>
                        <a:t>  </a:t>
                      </a:r>
                    </a:p>
                    <a:p>
                      <a:pPr marL="228600" indent="-228600" algn="l" latinLnBrk="1">
                        <a:spcBef>
                          <a:spcPts val="150"/>
                        </a:spcBef>
                        <a:buNone/>
                      </a:pPr>
                      <a:r>
                        <a:rPr lang="en-US" altLang="ko-KR" sz="1100" dirty="0" smtClean="0"/>
                        <a:t>    </a:t>
                      </a:r>
                      <a:r>
                        <a:rPr lang="en-US" altLang="ko-KR" sz="1100" baseline="0" dirty="0" smtClean="0"/>
                        <a:t> - </a:t>
                      </a:r>
                      <a:r>
                        <a:rPr lang="ko-KR" altLang="en-US" sz="1100" dirty="0" smtClean="0"/>
                        <a:t>교육센터에서 교육 후 그 자리에서 시험응시 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  <a:tr h="12916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HY견고딕" pitchFamily="18" charset="-127"/>
                          <a:ea typeface="HY견고딕" pitchFamily="18" charset="-127"/>
                        </a:rPr>
                        <a:t>취업비전</a:t>
                      </a:r>
                      <a:endParaRPr lang="ko-KR" altLang="en-US" sz="1200" b="1" dirty="0"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algn="l" latinLnBrk="1">
                        <a:spcBef>
                          <a:spcPts val="600"/>
                        </a:spcBef>
                        <a:buAutoNum type="arabicPeriod"/>
                      </a:pP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소프트웨어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자바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모바일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웹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앱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등 관련분야 취업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가능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AutoNum type="arabicPeriod"/>
                      </a:pP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모바일전문자격증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(MAP)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취득으로 인한 기업체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취업 유리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AutoNum type="arabicPeriod"/>
                      </a:pP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대전지역의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SW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관련산업 발전과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스마트앱센터의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개소에 따른 지역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모바일산업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확산에 따른 취업증가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AutoNum type="arabicPeriod"/>
                      </a:pP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다년간의 본 사업수행으로 인한 지역 기업체들과의 산학협력체결로 인한 취업지원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 marL="228600" indent="-228600" algn="l" latinLnBrk="1">
                        <a:spcBef>
                          <a:spcPts val="600"/>
                        </a:spcBef>
                        <a:buAutoNum type="arabicPeriod"/>
                      </a:pP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취업전담부서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및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전담자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집중 취업지원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artDeco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30" name="직사각형 29"/>
          <p:cNvSpPr/>
          <p:nvPr/>
        </p:nvSpPr>
        <p:spPr>
          <a:xfrm>
            <a:off x="251520" y="1124744"/>
            <a:ext cx="8640960" cy="5256584"/>
          </a:xfrm>
          <a:prstGeom prst="rect">
            <a:avLst/>
          </a:prstGeom>
          <a:noFill/>
          <a:ln w="50800">
            <a:solidFill>
              <a:schemeClr val="tx1">
                <a:alpha val="5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" name="그룹 30"/>
          <p:cNvGrpSpPr/>
          <p:nvPr/>
        </p:nvGrpSpPr>
        <p:grpSpPr>
          <a:xfrm>
            <a:off x="179512" y="260648"/>
            <a:ext cx="466380" cy="440735"/>
            <a:chOff x="1979712" y="3717032"/>
            <a:chExt cx="466380" cy="440735"/>
          </a:xfrm>
        </p:grpSpPr>
        <p:sp>
          <p:nvSpPr>
            <p:cNvPr id="32" name="직사각형 31"/>
            <p:cNvSpPr/>
            <p:nvPr/>
          </p:nvSpPr>
          <p:spPr>
            <a:xfrm>
              <a:off x="2195736" y="3861048"/>
              <a:ext cx="250356" cy="296719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1979712" y="3717032"/>
              <a:ext cx="250356" cy="20764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611560" y="395372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mtClean="0">
                <a:latin typeface="HY견고딕" pitchFamily="18" charset="-127"/>
                <a:ea typeface="HY견고딕" pitchFamily="18" charset="-127"/>
              </a:rPr>
              <a:t>교육특전 및 취업비전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35" name="직선 연결선 34"/>
          <p:cNvCxnSpPr/>
          <p:nvPr/>
        </p:nvCxnSpPr>
        <p:spPr>
          <a:xfrm>
            <a:off x="251520" y="800500"/>
            <a:ext cx="8424936" cy="0"/>
          </a:xfrm>
          <a:prstGeom prst="line">
            <a:avLst/>
          </a:prstGeom>
          <a:ln w="15875">
            <a:solidFill>
              <a:schemeClr val="tx1">
                <a:alpha val="26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200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9"/>
          <p:cNvGrpSpPr/>
          <p:nvPr/>
        </p:nvGrpSpPr>
        <p:grpSpPr>
          <a:xfrm>
            <a:off x="4302780" y="3159000"/>
            <a:ext cx="540000" cy="540000"/>
            <a:chOff x="5020580" y="1853450"/>
            <a:chExt cx="540000" cy="540000"/>
          </a:xfrm>
        </p:grpSpPr>
        <p:sp>
          <p:nvSpPr>
            <p:cNvPr id="41" name="직사각형 40"/>
            <p:cNvSpPr/>
            <p:nvPr/>
          </p:nvSpPr>
          <p:spPr>
            <a:xfrm>
              <a:off x="5020580" y="1853450"/>
              <a:ext cx="540000" cy="540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3" name="Picture 2" descr="C:\Users\Administrator\Downloads\iconmonstr-gear-10-icon-256.png"/>
            <p:cNvPicPr>
              <a:picLocks noChangeAspect="1" noChangeArrowheads="1"/>
            </p:cNvPicPr>
            <p:nvPr/>
          </p:nvPicPr>
          <p:blipFill>
            <a:blip r:embed="rId3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4580" y="1902567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그룹 43"/>
          <p:cNvGrpSpPr/>
          <p:nvPr/>
        </p:nvGrpSpPr>
        <p:grpSpPr>
          <a:xfrm>
            <a:off x="4291154" y="3159000"/>
            <a:ext cx="540000" cy="540000"/>
            <a:chOff x="2204441" y="3960494"/>
            <a:chExt cx="540000" cy="540000"/>
          </a:xfrm>
        </p:grpSpPr>
        <p:sp>
          <p:nvSpPr>
            <p:cNvPr id="45" name="직사각형 44"/>
            <p:cNvSpPr/>
            <p:nvPr/>
          </p:nvSpPr>
          <p:spPr>
            <a:xfrm>
              <a:off x="2204441" y="3960494"/>
              <a:ext cx="540000" cy="5400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6" name="Picture 14" descr="C:\Users\Administrator\Downloads\iconmonstr-bar-chart-2-icon-256.png"/>
            <p:cNvPicPr>
              <a:picLocks noChangeAspect="1" noChangeArrowheads="1"/>
            </p:cNvPicPr>
            <p:nvPr/>
          </p:nvPicPr>
          <p:blipFill>
            <a:blip r:embed="rId4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980" y="4011363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그룹 46"/>
          <p:cNvGrpSpPr/>
          <p:nvPr/>
        </p:nvGrpSpPr>
        <p:grpSpPr>
          <a:xfrm>
            <a:off x="4302719" y="3159000"/>
            <a:ext cx="540000" cy="540000"/>
            <a:chOff x="5020580" y="4391762"/>
            <a:chExt cx="540000" cy="540000"/>
          </a:xfrm>
        </p:grpSpPr>
        <p:sp>
          <p:nvSpPr>
            <p:cNvPr id="49" name="직사각형 48"/>
            <p:cNvSpPr/>
            <p:nvPr/>
          </p:nvSpPr>
          <p:spPr>
            <a:xfrm>
              <a:off x="5020580" y="4391762"/>
              <a:ext cx="540000" cy="540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3" name="Picture 25" descr="C:\Users\Administrator\Downloads\iconmonstr-light-bulb-6-icon-256.png"/>
            <p:cNvPicPr>
              <a:picLocks noChangeAspect="1" noChangeArrowheads="1"/>
            </p:cNvPicPr>
            <p:nvPr/>
          </p:nvPicPr>
          <p:blipFill>
            <a:blip r:embed="rId5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4580" y="443713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그룹 63"/>
          <p:cNvGrpSpPr/>
          <p:nvPr/>
        </p:nvGrpSpPr>
        <p:grpSpPr>
          <a:xfrm>
            <a:off x="4291154" y="3159000"/>
            <a:ext cx="540000" cy="540000"/>
            <a:chOff x="7091560" y="4747363"/>
            <a:chExt cx="540000" cy="540000"/>
          </a:xfrm>
        </p:grpSpPr>
        <p:sp>
          <p:nvSpPr>
            <p:cNvPr id="65" name="직사각형 64"/>
            <p:cNvSpPr/>
            <p:nvPr/>
          </p:nvSpPr>
          <p:spPr>
            <a:xfrm>
              <a:off x="7091560" y="4747363"/>
              <a:ext cx="540000" cy="5400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66" name="Picture 16" descr="C:\Users\Administrator\Downloads\iconmonstr-note-27-icon-256.png"/>
            <p:cNvPicPr>
              <a:picLocks noChangeAspect="1" noChangeArrowheads="1"/>
            </p:cNvPicPr>
            <p:nvPr/>
          </p:nvPicPr>
          <p:blipFill>
            <a:blip r:embed="rId6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2812" y="4799947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그룹 66"/>
          <p:cNvGrpSpPr/>
          <p:nvPr/>
        </p:nvGrpSpPr>
        <p:grpSpPr>
          <a:xfrm>
            <a:off x="4283968" y="3159000"/>
            <a:ext cx="540000" cy="540000"/>
            <a:chOff x="7109532" y="3041642"/>
            <a:chExt cx="540000" cy="540000"/>
          </a:xfrm>
        </p:grpSpPr>
        <p:sp>
          <p:nvSpPr>
            <p:cNvPr id="68" name="직사각형 67"/>
            <p:cNvSpPr/>
            <p:nvPr/>
          </p:nvSpPr>
          <p:spPr>
            <a:xfrm>
              <a:off x="7109532" y="3041642"/>
              <a:ext cx="540000" cy="54000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명조 ExtraBold" pitchFamily="18" charset="-127"/>
                <a:ea typeface="나눔명조 ExtraBold" pitchFamily="18" charset="-127"/>
              </a:endParaRPr>
            </a:p>
          </p:txBody>
        </p:sp>
        <p:pic>
          <p:nvPicPr>
            <p:cNvPr id="69" name="Picture 23" descr="C:\Users\Administrator\Downloads\iconmonstr-sound-wave-2-icon-256 (1).png"/>
            <p:cNvPicPr>
              <a:picLocks noChangeAspect="1" noChangeArrowheads="1"/>
            </p:cNvPicPr>
            <p:nvPr/>
          </p:nvPicPr>
          <p:blipFill>
            <a:blip r:embed="rId7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336" y="3068984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그룹 69"/>
          <p:cNvGrpSpPr/>
          <p:nvPr/>
        </p:nvGrpSpPr>
        <p:grpSpPr>
          <a:xfrm>
            <a:off x="4296028" y="3159000"/>
            <a:ext cx="540000" cy="540000"/>
            <a:chOff x="7119682" y="1422962"/>
            <a:chExt cx="540000" cy="540000"/>
          </a:xfrm>
        </p:grpSpPr>
        <p:sp>
          <p:nvSpPr>
            <p:cNvPr id="71" name="직사각형 70"/>
            <p:cNvSpPr/>
            <p:nvPr/>
          </p:nvSpPr>
          <p:spPr>
            <a:xfrm>
              <a:off x="7119682" y="1422962"/>
              <a:ext cx="540000" cy="54000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2" name="Picture 11" descr="C:\Users\Administrator\Downloads\iconmonstr-direction-14-icon-256.png"/>
            <p:cNvPicPr>
              <a:picLocks noChangeAspect="1" noChangeArrowheads="1"/>
            </p:cNvPicPr>
            <p:nvPr/>
          </p:nvPicPr>
          <p:blipFill>
            <a:blip r:embed="rId8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336" y="149529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그룹 72"/>
          <p:cNvGrpSpPr/>
          <p:nvPr/>
        </p:nvGrpSpPr>
        <p:grpSpPr>
          <a:xfrm>
            <a:off x="4294154" y="3159000"/>
            <a:ext cx="540000" cy="540000"/>
            <a:chOff x="2204441" y="1443298"/>
            <a:chExt cx="540000" cy="540000"/>
          </a:xfrm>
        </p:grpSpPr>
        <p:sp>
          <p:nvSpPr>
            <p:cNvPr id="74" name="직사각형 73"/>
            <p:cNvSpPr/>
            <p:nvPr/>
          </p:nvSpPr>
          <p:spPr>
            <a:xfrm>
              <a:off x="2204441" y="1443298"/>
              <a:ext cx="540000" cy="54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5" name="Picture 10" descr="C:\Users\Administrator\Downloads\iconmonstr-speech-bubble-15-icon-256.png"/>
            <p:cNvPicPr>
              <a:picLocks noChangeAspect="1" noChangeArrowheads="1"/>
            </p:cNvPicPr>
            <p:nvPr/>
          </p:nvPicPr>
          <p:blipFill>
            <a:blip r:embed="rId9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56980" y="1495296"/>
              <a:ext cx="432000" cy="4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직사각형 5"/>
          <p:cNvSpPr/>
          <p:nvPr/>
        </p:nvSpPr>
        <p:spPr>
          <a:xfrm>
            <a:off x="4249277" y="3110492"/>
            <a:ext cx="620832" cy="6370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57"/>
          <p:cNvGrpSpPr/>
          <p:nvPr/>
        </p:nvGrpSpPr>
        <p:grpSpPr>
          <a:xfrm>
            <a:off x="0" y="-1"/>
            <a:ext cx="9140981" cy="6858001"/>
            <a:chOff x="0" y="-1"/>
            <a:chExt cx="9140981" cy="685800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59" name="직사각형 58"/>
            <p:cNvSpPr/>
            <p:nvPr/>
          </p:nvSpPr>
          <p:spPr>
            <a:xfrm>
              <a:off x="0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9095261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 rot="16200000">
              <a:off x="4552627" y="-4542636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직사각형 61"/>
            <p:cNvSpPr/>
            <p:nvPr/>
          </p:nvSpPr>
          <p:spPr>
            <a:xfrm rot="16200000">
              <a:off x="4542735" y="2269645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" name="그룹 30"/>
          <p:cNvGrpSpPr/>
          <p:nvPr/>
        </p:nvGrpSpPr>
        <p:grpSpPr>
          <a:xfrm>
            <a:off x="179512" y="260648"/>
            <a:ext cx="466380" cy="440735"/>
            <a:chOff x="1979712" y="3717032"/>
            <a:chExt cx="466380" cy="440735"/>
          </a:xfrm>
        </p:grpSpPr>
        <p:sp>
          <p:nvSpPr>
            <p:cNvPr id="30" name="직사각형 29"/>
            <p:cNvSpPr/>
            <p:nvPr/>
          </p:nvSpPr>
          <p:spPr>
            <a:xfrm>
              <a:off x="2195736" y="3861048"/>
              <a:ext cx="250356" cy="296719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1979712" y="3717032"/>
              <a:ext cx="250356" cy="20764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611560" y="395372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 smtClean="0">
                <a:latin typeface="HY견고딕" pitchFamily="18" charset="-127"/>
                <a:ea typeface="HY견고딕" pitchFamily="18" charset="-127"/>
              </a:rPr>
              <a:t>찾아오시는길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33" name="직선 연결선 32"/>
          <p:cNvCxnSpPr/>
          <p:nvPr/>
        </p:nvCxnSpPr>
        <p:spPr>
          <a:xfrm>
            <a:off x="251520" y="800500"/>
            <a:ext cx="8424936" cy="0"/>
          </a:xfrm>
          <a:prstGeom prst="line">
            <a:avLst/>
          </a:prstGeom>
          <a:ln w="15875">
            <a:solidFill>
              <a:schemeClr val="tx1">
                <a:alpha val="26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836713"/>
            <a:ext cx="8784976" cy="5904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6200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~1\User\LOCALS~1\Temp\Hnc\BinData\EMB00000cec0374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8015" y="3276980"/>
            <a:ext cx="2536727" cy="12305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8" descr="C:\DOCUME~1\User\LOCALS~1\Temp\Hnc\BinData\EMB00000cec0373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53" y="1339520"/>
            <a:ext cx="2536727" cy="15270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10" descr="C:\DOCUME~1\User\LOCALS~1\Temp\Hnc\BinData\EMB00000cec0375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91186" y="1339520"/>
            <a:ext cx="2536726" cy="15270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12" descr="C:\DOCUME~1\User\LOCALS~1\Temp\Hnc\BinData\EMB00000cec037c.jpg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98404" y="4857938"/>
            <a:ext cx="2536727" cy="14103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Picture 14" descr="C:\DOCUME~1\User\LOCALS~1\Temp\Hnc\BinData\EMB00000cec0378.JPG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851470"/>
            <a:ext cx="2536727" cy="14262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Picture 16" descr="C:\DOCUME~1\User\LOCALS~1\Temp\Hnc\BinData\EMB00000cec037a.JPG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61284" y="1339520"/>
            <a:ext cx="2538324" cy="15270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Picture 18" descr="C:\DOCUME~1\User\LOCALS~1\Temp\Hnc\BinData\EMB00000cec0376.JPG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69127" y="4842018"/>
            <a:ext cx="2536726" cy="14262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모서리가 둥근 직사각형 10"/>
          <p:cNvSpPr/>
          <p:nvPr/>
        </p:nvSpPr>
        <p:spPr>
          <a:xfrm>
            <a:off x="3588522" y="4364688"/>
            <a:ext cx="1956492" cy="267341"/>
          </a:xfrm>
          <a:prstGeom prst="roundRect">
            <a:avLst>
              <a:gd name="adj" fmla="val 50000"/>
            </a:avLst>
          </a:prstGeom>
          <a:solidFill>
            <a:schemeClr val="tx1">
              <a:alpha val="58000"/>
            </a:schemeClr>
          </a:solidFill>
          <a:ln w="19050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우송대학교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IT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교육센터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ea"/>
              <a:cs typeface="Arial" pitchFamily="34" charset="0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930288" y="2716254"/>
            <a:ext cx="1956492" cy="288763"/>
          </a:xfrm>
          <a:prstGeom prst="roundRect">
            <a:avLst>
              <a:gd name="adj" fmla="val 50000"/>
            </a:avLst>
          </a:prstGeom>
          <a:solidFill>
            <a:schemeClr val="tx1">
              <a:alpha val="58000"/>
            </a:schemeClr>
          </a:solidFill>
          <a:ln w="19050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1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층 로비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휴게실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ea"/>
              <a:cs typeface="Arial" pitchFamily="34" charset="0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3625260" y="2716254"/>
            <a:ext cx="1956492" cy="288763"/>
          </a:xfrm>
          <a:prstGeom prst="roundRect">
            <a:avLst>
              <a:gd name="adj" fmla="val 50000"/>
            </a:avLst>
          </a:prstGeom>
          <a:solidFill>
            <a:schemeClr val="tx1">
              <a:alpha val="58000"/>
            </a:schemeClr>
          </a:solidFill>
          <a:ln w="19050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교육강의실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ea"/>
              <a:cs typeface="Arial" pitchFamily="34" charset="0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6396957" y="2707472"/>
            <a:ext cx="1956492" cy="288763"/>
          </a:xfrm>
          <a:prstGeom prst="roundRect">
            <a:avLst>
              <a:gd name="adj" fmla="val 50000"/>
            </a:avLst>
          </a:prstGeom>
          <a:solidFill>
            <a:schemeClr val="tx1">
              <a:alpha val="58000"/>
            </a:schemeClr>
          </a:solidFill>
          <a:ln w="19050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상담실 및 회의실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ea"/>
              <a:cs typeface="Arial" pitchFamily="34" charset="0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6516386" y="6075519"/>
            <a:ext cx="1956492" cy="288763"/>
          </a:xfrm>
          <a:prstGeom prst="roundRect">
            <a:avLst>
              <a:gd name="adj" fmla="val 50000"/>
            </a:avLst>
          </a:prstGeom>
          <a:solidFill>
            <a:schemeClr val="tx1">
              <a:alpha val="58000"/>
            </a:schemeClr>
          </a:solidFill>
          <a:ln w="19050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주 차 장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ea"/>
              <a:cs typeface="Arial" pitchFamily="34" charset="0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677466" y="6076787"/>
            <a:ext cx="1956492" cy="288763"/>
          </a:xfrm>
          <a:prstGeom prst="roundRect">
            <a:avLst>
              <a:gd name="adj" fmla="val 50000"/>
            </a:avLst>
          </a:prstGeom>
          <a:solidFill>
            <a:schemeClr val="tx1">
              <a:alpha val="58000"/>
            </a:schemeClr>
          </a:solidFill>
          <a:ln w="19050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latinLnBrk="0">
              <a:defRPr/>
            </a:pPr>
            <a:r>
              <a:rPr lang="ko-KR" altLang="en-U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학생식당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ea"/>
              <a:cs typeface="Arial" pitchFamily="34" charset="0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825712" y="6108329"/>
            <a:ext cx="1956492" cy="288763"/>
          </a:xfrm>
          <a:prstGeom prst="roundRect">
            <a:avLst>
              <a:gd name="adj" fmla="val 50000"/>
            </a:avLst>
          </a:prstGeom>
          <a:solidFill>
            <a:schemeClr val="tx1">
              <a:alpha val="58000"/>
            </a:schemeClr>
          </a:solidFill>
          <a:ln w="19050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cs typeface="Arial" pitchFamily="34" charset="0"/>
              </a:rPr>
              <a:t>휴게실 및 개인사물함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ea"/>
              <a:cs typeface="Arial" pitchFamily="34" charset="0"/>
            </a:endParaRPr>
          </a:p>
        </p:txBody>
      </p:sp>
      <p:grpSp>
        <p:nvGrpSpPr>
          <p:cNvPr id="18" name="그룹 57"/>
          <p:cNvGrpSpPr/>
          <p:nvPr/>
        </p:nvGrpSpPr>
        <p:grpSpPr>
          <a:xfrm>
            <a:off x="0" y="-1"/>
            <a:ext cx="9140981" cy="6858001"/>
            <a:chOff x="0" y="-1"/>
            <a:chExt cx="9140981" cy="685800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9" name="직사각형 18"/>
            <p:cNvSpPr/>
            <p:nvPr/>
          </p:nvSpPr>
          <p:spPr>
            <a:xfrm>
              <a:off x="0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9095261" y="0"/>
              <a:ext cx="45719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 rot="16200000">
              <a:off x="4552627" y="-4542636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 rot="16200000">
              <a:off x="4542735" y="2269645"/>
              <a:ext cx="45720" cy="913098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3" name="그룹 30"/>
          <p:cNvGrpSpPr/>
          <p:nvPr/>
        </p:nvGrpSpPr>
        <p:grpSpPr>
          <a:xfrm>
            <a:off x="179512" y="260648"/>
            <a:ext cx="466380" cy="440735"/>
            <a:chOff x="1979712" y="3717032"/>
            <a:chExt cx="466380" cy="440735"/>
          </a:xfrm>
        </p:grpSpPr>
        <p:sp>
          <p:nvSpPr>
            <p:cNvPr id="24" name="직사각형 23"/>
            <p:cNvSpPr/>
            <p:nvPr/>
          </p:nvSpPr>
          <p:spPr>
            <a:xfrm>
              <a:off x="2195736" y="3861048"/>
              <a:ext cx="250356" cy="296719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1979712" y="3717032"/>
              <a:ext cx="250356" cy="20764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611560" y="395372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교육시설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7" name="직선 연결선 26"/>
          <p:cNvCxnSpPr/>
          <p:nvPr/>
        </p:nvCxnSpPr>
        <p:spPr>
          <a:xfrm>
            <a:off x="251520" y="800500"/>
            <a:ext cx="8424936" cy="0"/>
          </a:xfrm>
          <a:prstGeom prst="line">
            <a:avLst/>
          </a:prstGeom>
          <a:ln w="15875">
            <a:solidFill>
              <a:schemeClr val="tx1">
                <a:alpha val="26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AutoShape 5"/>
          <p:cNvSpPr>
            <a:spLocks noChangeArrowheads="1"/>
          </p:cNvSpPr>
          <p:nvPr/>
        </p:nvSpPr>
        <p:spPr bwMode="auto">
          <a:xfrm>
            <a:off x="566307" y="3266989"/>
            <a:ext cx="2515946" cy="1198015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accent2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0" hangingPunct="0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교내 추가이용 시설</a:t>
            </a:r>
            <a:endParaRPr lang="en-US" altLang="ko-K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l" eaLnBrk="0" hangingPunct="0"/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- </a:t>
            </a:r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도서관</a:t>
            </a:r>
            <a:endParaRPr lang="en-US" altLang="ko-K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l" eaLnBrk="0" hangingPunct="0"/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- </a:t>
            </a:r>
            <a:r>
              <a:rPr lang="ko-KR" altLang="en-US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휘트니스센터</a:t>
            </a:r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체육관</a:t>
            </a:r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</a:p>
          <a:p>
            <a:pPr algn="l" eaLnBrk="0" hangingPunct="0"/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-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무료통학버스</a:t>
            </a:r>
            <a:endParaRPr lang="en-US" altLang="ko-K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l" eaLnBrk="0" hangingPunct="0"/>
            <a:r>
              <a:rPr lang="en-US" altLang="ko-KR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* </a:t>
            </a:r>
            <a:r>
              <a:rPr lang="ko-KR" altLang="en-US" sz="1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재학생과 동등하게 제공 </a:t>
            </a:r>
            <a:endParaRPr lang="ko-KR" altLang="ko-KR" sz="1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9" name="AutoShape 5"/>
          <p:cNvSpPr>
            <a:spLocks noChangeArrowheads="1"/>
          </p:cNvSpPr>
          <p:nvPr/>
        </p:nvSpPr>
        <p:spPr bwMode="auto">
          <a:xfrm>
            <a:off x="6061748" y="3275931"/>
            <a:ext cx="2515946" cy="1198015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accent2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0" hangingPunct="0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교육장 </a:t>
            </a:r>
            <a:r>
              <a:rPr lang="ko-KR" alt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접근성</a:t>
            </a:r>
            <a:endParaRPr lang="en-US" altLang="ko-K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l" eaLnBrk="0" hangingPunct="0"/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- </a:t>
            </a:r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버스정류장 </a:t>
            </a:r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</a:t>
            </a:r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분거리</a:t>
            </a:r>
            <a:endParaRPr lang="en-US" altLang="ko-K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l" eaLnBrk="0" hangingPunct="0"/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-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대전역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고속버스터미널</a:t>
            </a:r>
            <a:endParaRPr lang="en-US" altLang="ko-K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l" eaLnBrk="0" hangingPunct="0"/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 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시내버스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분</a:t>
            </a:r>
            <a:endParaRPr lang="en-US" altLang="ko-K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algn="l" eaLnBrk="0" hangingPunct="0"/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-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지하철역 </a:t>
            </a:r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도보 </a:t>
            </a:r>
            <a:r>
              <a:rPr lang="en-US" altLang="ko-KR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10</a:t>
            </a:r>
            <a:r>
              <a:rPr lang="ko-KR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분</a:t>
            </a:r>
            <a:endParaRPr lang="ko-KR" altLang="ko-K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5468" y="3380"/>
            <a:ext cx="1365622" cy="7193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2232</TotalTime>
  <Words>996</Words>
  <Application>Microsoft Office PowerPoint</Application>
  <PresentationFormat>화면 슬라이드 쇼(4:3)</PresentationFormat>
  <Paragraphs>159</Paragraphs>
  <Slides>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HY견고딕</vt:lpstr>
      <vt:lpstr>나눔명조 ExtraBold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auney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auney</dc:creator>
  <cp:lastModifiedBy>임세영</cp:lastModifiedBy>
  <cp:revision>58</cp:revision>
  <dcterms:created xsi:type="dcterms:W3CDTF">2014-01-14T01:01:35Z</dcterms:created>
  <dcterms:modified xsi:type="dcterms:W3CDTF">2014-03-11T09:02:59Z</dcterms:modified>
</cp:coreProperties>
</file>