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2" r:id="rId1"/>
  </p:sldMasterIdLst>
  <p:notesMasterIdLst>
    <p:notesMasterId r:id="rId26"/>
  </p:notesMasterIdLst>
  <p:handoutMasterIdLst>
    <p:handoutMasterId r:id="rId27"/>
  </p:handoutMasterIdLst>
  <p:sldIdLst>
    <p:sldId id="269" r:id="rId2"/>
    <p:sldId id="346" r:id="rId3"/>
    <p:sldId id="332" r:id="rId4"/>
    <p:sldId id="347" r:id="rId5"/>
    <p:sldId id="348" r:id="rId6"/>
    <p:sldId id="349" r:id="rId7"/>
    <p:sldId id="350" r:id="rId8"/>
    <p:sldId id="375" r:id="rId9"/>
    <p:sldId id="380" r:id="rId10"/>
    <p:sldId id="379" r:id="rId11"/>
    <p:sldId id="362" r:id="rId12"/>
    <p:sldId id="363" r:id="rId13"/>
    <p:sldId id="376" r:id="rId14"/>
    <p:sldId id="366" r:id="rId15"/>
    <p:sldId id="399" r:id="rId16"/>
    <p:sldId id="377" r:id="rId17"/>
    <p:sldId id="378" r:id="rId18"/>
    <p:sldId id="370" r:id="rId19"/>
    <p:sldId id="371" r:id="rId20"/>
    <p:sldId id="372" r:id="rId21"/>
    <p:sldId id="373" r:id="rId22"/>
    <p:sldId id="301" r:id="rId23"/>
    <p:sldId id="395" r:id="rId24"/>
    <p:sldId id="398" r:id="rId25"/>
  </p:sldIdLst>
  <p:sldSz cx="9144000" cy="6858000" type="screen4x3"/>
  <p:notesSz cx="6807200" cy="9939338"/>
  <p:embeddedFontLst>
    <p:embeddedFont>
      <p:font typeface="맑은 고딕" panose="020B0503020000020004" pitchFamily="50" charset="-127"/>
      <p:regular r:id="rId28"/>
      <p:bold r:id="rId29"/>
    </p:embeddedFont>
    <p:embeddedFont>
      <p:font typeface="한컴 윤체 L" panose="02020603020101020101" pitchFamily="18" charset="-127"/>
      <p:regular r:id="rId30"/>
    </p:embeddedFont>
    <p:embeddedFont>
      <p:font typeface="한컴 윤고딕 230" panose="02020603020101020101" pitchFamily="18" charset="-127"/>
      <p:regular r:id="rId3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3" pos="68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5511" userDrawn="1">
          <p15:clr>
            <a:srgbClr val="A4A3A4"/>
          </p15:clr>
        </p15:guide>
        <p15:guide id="6" orient="horz" pos="3430" userDrawn="1">
          <p15:clr>
            <a:srgbClr val="A4A3A4"/>
          </p15:clr>
        </p15:guide>
        <p15:guide id="7" orient="horz" pos="890" userDrawn="1">
          <p15:clr>
            <a:srgbClr val="A4A3A4"/>
          </p15:clr>
        </p15:guide>
        <p15:guide id="8" pos="55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0E6B90"/>
    <a:srgbClr val="FF0000"/>
    <a:srgbClr val="052735"/>
    <a:srgbClr val="37D4FF"/>
    <a:srgbClr val="9FEAFF"/>
    <a:srgbClr val="0A4C66"/>
    <a:srgbClr val="FFE593"/>
    <a:srgbClr val="C7E6A4"/>
    <a:srgbClr val="DDE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2" autoAdjust="0"/>
    <p:restoredTop sz="95283" autoAdjust="0"/>
  </p:normalViewPr>
  <p:slideViewPr>
    <p:cSldViewPr showGuides="1">
      <p:cViewPr varScale="1">
        <p:scale>
          <a:sx n="83" d="100"/>
          <a:sy n="83" d="100"/>
        </p:scale>
        <p:origin x="-96" y="-816"/>
      </p:cViewPr>
      <p:guideLst>
        <p:guide orient="horz" pos="2160"/>
        <p:guide orient="horz" pos="3430"/>
        <p:guide orient="horz" pos="890"/>
        <p:guide pos="68"/>
        <p:guide pos="2880"/>
        <p:guide pos="5511"/>
        <p:guide pos="5556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D6848606-EDC9-42B3-8BE9-CD8146F17386}" type="datetimeFigureOut">
              <a:rPr lang="ko-KR" altLang="en-US" smtClean="0"/>
              <a:t>2019-02-25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F1D73F4A-AF28-46BB-BEFB-0B51111B61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1630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0CA412CD-2A21-4426-8319-5D7393BB96BF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31" tIns="45716" rIns="91431" bIns="457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D77C4073-6FB3-4D2C-9AF2-2229580981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5741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C4073-6FB3-4D2C-9AF2-2229580981AF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4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888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8593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35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008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02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856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8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56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752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34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45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BB5EB"/>
            </a:gs>
            <a:gs pos="100000">
              <a:srgbClr val="37D4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E2648-5C8D-4992-8ED4-FE323F3F9C61}" type="datetimeFigureOut">
              <a:rPr lang="ko-KR" altLang="en-US" smtClean="0"/>
              <a:pPr/>
              <a:t>2019-02-25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781FD-F48D-4723-8965-D920426B497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20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그룹 4"/>
          <p:cNvGrpSpPr/>
          <p:nvPr/>
        </p:nvGrpSpPr>
        <p:grpSpPr>
          <a:xfrm>
            <a:off x="611560" y="1772816"/>
            <a:ext cx="2016223" cy="461665"/>
            <a:chOff x="842198" y="1586090"/>
            <a:chExt cx="4365963" cy="461665"/>
          </a:xfrm>
        </p:grpSpPr>
        <p:sp>
          <p:nvSpPr>
            <p:cNvPr id="54" name="TextBox 18"/>
            <p:cNvSpPr txBox="1"/>
            <p:nvPr/>
          </p:nvSpPr>
          <p:spPr>
            <a:xfrm>
              <a:off x="842198" y="1586090"/>
              <a:ext cx="43659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2019</a:t>
              </a:r>
              <a:r>
                <a:rPr lang="ko-KR" altLang="en-US" sz="2400" b="1" spc="-100" dirty="0" smtClean="0">
                  <a:ln>
                    <a:solidFill>
                      <a:schemeClr val="bg1">
                        <a:alpha val="5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rPr>
                <a:t>학년도</a:t>
              </a:r>
              <a:endParaRPr lang="ko-KR" altLang="en-US" sz="2400" b="1" spc="-10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endParaRPr>
            </a:p>
          </p:txBody>
        </p:sp>
        <p:cxnSp>
          <p:nvCxnSpPr>
            <p:cNvPr id="60" name="직선 연결선 59"/>
            <p:cNvCxnSpPr/>
            <p:nvPr/>
          </p:nvCxnSpPr>
          <p:spPr>
            <a:xfrm>
              <a:off x="1065421" y="2037302"/>
              <a:ext cx="3389089" cy="0"/>
            </a:xfrm>
            <a:prstGeom prst="line">
              <a:avLst/>
            </a:prstGeom>
            <a:ln>
              <a:solidFill>
                <a:schemeClr val="bg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직사각형 3"/>
          <p:cNvSpPr/>
          <p:nvPr/>
        </p:nvSpPr>
        <p:spPr>
          <a:xfrm>
            <a:off x="0" y="2378497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29" name="TextBox 18"/>
          <p:cNvSpPr txBox="1"/>
          <p:nvPr/>
        </p:nvSpPr>
        <p:spPr>
          <a:xfrm>
            <a:off x="611560" y="2670011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국가근로장학사업 사전교육</a:t>
            </a:r>
            <a:endParaRPr lang="ko-KR" altLang="en-US" sz="48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7547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314096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근로 진행절차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3637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84734" y="126002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6" name="그룹 15"/>
          <p:cNvGrpSpPr/>
          <p:nvPr/>
        </p:nvGrpSpPr>
        <p:grpSpPr>
          <a:xfrm>
            <a:off x="539552" y="980728"/>
            <a:ext cx="6912768" cy="864096"/>
            <a:chOff x="539552" y="980728"/>
            <a:chExt cx="6312912" cy="864096"/>
          </a:xfrm>
        </p:grpSpPr>
        <p:grpSp>
          <p:nvGrpSpPr>
            <p:cNvPr id="29" name="그룹 2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</p:grpSpPr>
          <p:sp>
            <p:nvSpPr>
              <p:cNvPr id="30" name="순서도: 대체 처리 2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1" name="순서도: 병합 3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solidFill>
                <a:srgbClr val="37D4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1313893" y="980728"/>
              <a:ext cx="553857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7D4FF"/>
                  </a:solidFill>
                  <a:latin typeface="+mn-ea"/>
                </a:rPr>
                <a:t>국가근로는 이렇게 진행됩니다</a:t>
              </a:r>
              <a:endParaRPr lang="ko-KR" altLang="en-US" sz="3200" b="1" spc="-300" dirty="0">
                <a:solidFill>
                  <a:srgbClr val="37D4FF"/>
                </a:solidFill>
                <a:latin typeface="+mn-ea"/>
              </a:endParaRPr>
            </a:p>
          </p:txBody>
        </p:sp>
      </p:grpSp>
      <p:sp>
        <p:nvSpPr>
          <p:cNvPr id="75" name="TextBox 18"/>
          <p:cNvSpPr txBox="1"/>
          <p:nvPr/>
        </p:nvSpPr>
        <p:spPr>
          <a:xfrm>
            <a:off x="7361959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진행절차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35446" y="2641395"/>
            <a:ext cx="7585461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78693" y="1935359"/>
            <a:ext cx="1519128" cy="1437278"/>
            <a:chOff x="395535" y="2279753"/>
            <a:chExt cx="1575196" cy="1437278"/>
          </a:xfrm>
          <a:effectLst/>
        </p:grpSpPr>
        <p:grpSp>
          <p:nvGrpSpPr>
            <p:cNvPr id="120" name="그룹 119"/>
            <p:cNvGrpSpPr/>
            <p:nvPr/>
          </p:nvGrpSpPr>
          <p:grpSpPr>
            <a:xfrm>
              <a:off x="427067" y="2279753"/>
              <a:ext cx="1543664" cy="1437277"/>
              <a:chOff x="755696" y="1782044"/>
              <a:chExt cx="1875516" cy="197239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7" name="타원 36"/>
              <p:cNvSpPr/>
              <p:nvPr/>
            </p:nvSpPr>
            <p:spPr>
              <a:xfrm flipH="1">
                <a:off x="1655829" y="1782044"/>
                <a:ext cx="975383" cy="1101411"/>
              </a:xfrm>
              <a:prstGeom prst="ellips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en-US" altLang="ko-KR" sz="1650" b="1" dirty="0" smtClean="0">
                  <a:latin typeface="+mn-ea"/>
                </a:endParaRPr>
              </a:p>
              <a:p>
                <a:pPr algn="ctr"/>
                <a:endParaRPr lang="ko-KR" altLang="en-US" b="1" dirty="0">
                  <a:latin typeface="+mn-ea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755696" y="2294585"/>
                <a:ext cx="1872088" cy="1459850"/>
              </a:xfrm>
              <a:prstGeom prst="rect">
                <a:avLst/>
              </a:prstGeom>
              <a:solidFill>
                <a:srgbClr val="4472C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13" name="직사각형 112"/>
            <p:cNvSpPr/>
            <p:nvPr/>
          </p:nvSpPr>
          <p:spPr>
            <a:xfrm>
              <a:off x="395535" y="2688376"/>
              <a:ext cx="1572373" cy="1028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국가근로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신청</a:t>
              </a:r>
              <a:endParaRPr lang="en-US" altLang="ko-KR" sz="19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한국장학재단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)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2106340" y="2094424"/>
            <a:ext cx="1219992" cy="1119149"/>
            <a:chOff x="2214940" y="2459711"/>
            <a:chExt cx="1309204" cy="1119149"/>
          </a:xfrm>
          <a:effectLst/>
        </p:grpSpPr>
        <p:sp>
          <p:nvSpPr>
            <p:cNvPr id="122" name="타원 121"/>
            <p:cNvSpPr>
              <a:spLocks noChangeAspect="1"/>
            </p:cNvSpPr>
            <p:nvPr/>
          </p:nvSpPr>
          <p:spPr>
            <a:xfrm flipH="1">
              <a:off x="2863948" y="2459711"/>
              <a:ext cx="658784" cy="658784"/>
            </a:xfrm>
            <a:prstGeom prst="ellipse">
              <a:avLst/>
            </a:prstGeom>
            <a:solidFill>
              <a:srgbClr val="4491C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23" name="직사각형 122"/>
            <p:cNvSpPr/>
            <p:nvPr/>
          </p:nvSpPr>
          <p:spPr>
            <a:xfrm>
              <a:off x="2214940" y="2785960"/>
              <a:ext cx="1309204" cy="787903"/>
            </a:xfrm>
            <a:prstGeom prst="rect">
              <a:avLst/>
            </a:prstGeom>
            <a:solidFill>
              <a:srgbClr val="4491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2214940" y="2821899"/>
              <a:ext cx="1309204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학생선발</a:t>
              </a:r>
              <a:endParaRPr lang="en-US" altLang="ko-KR" sz="19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3635896" y="1925387"/>
            <a:ext cx="1486844" cy="1596923"/>
            <a:chOff x="3763655" y="2266159"/>
            <a:chExt cx="1573200" cy="1596923"/>
          </a:xfrm>
          <a:effectLst/>
        </p:grpSpPr>
        <p:grpSp>
          <p:nvGrpSpPr>
            <p:cNvPr id="127" name="그룹 126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28" name="타원 127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47" name="직사각형 146"/>
            <p:cNvSpPr/>
            <p:nvPr/>
          </p:nvSpPr>
          <p:spPr>
            <a:xfrm>
              <a:off x="3763655" y="2693782"/>
              <a:ext cx="1573200" cy="1169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서약서 및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O.T</a:t>
              </a: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추천서 및 서약서 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8" name="직각 삼각형 17"/>
          <p:cNvSpPr>
            <a:spLocks noChangeAspect="1"/>
          </p:cNvSpPr>
          <p:nvPr/>
        </p:nvSpPr>
        <p:spPr>
          <a:xfrm rot="13500000">
            <a:off x="1845070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직각 삼각형 19"/>
          <p:cNvSpPr>
            <a:spLocks noChangeAspect="1"/>
          </p:cNvSpPr>
          <p:nvPr/>
        </p:nvSpPr>
        <p:spPr>
          <a:xfrm rot="13500000">
            <a:off x="33776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1050478"/>
              <a:satOff val="-1461"/>
              <a:lumOff val="-560"/>
              <a:alphaOff val="0"/>
            </a:schemeClr>
          </a:fillRef>
          <a:effectRef idx="0">
            <a:schemeClr val="accent5">
              <a:hueOff val="-1050478"/>
              <a:satOff val="-1461"/>
              <a:lumOff val="-56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직각 삼각형 21"/>
          <p:cNvSpPr>
            <a:spLocks noChangeAspect="1"/>
          </p:cNvSpPr>
          <p:nvPr/>
        </p:nvSpPr>
        <p:spPr>
          <a:xfrm rot="13500000">
            <a:off x="5177888" y="2758615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2100956"/>
              <a:satOff val="-2922"/>
              <a:lumOff val="-1121"/>
              <a:alphaOff val="0"/>
            </a:schemeClr>
          </a:fillRef>
          <a:effectRef idx="0">
            <a:schemeClr val="accent5">
              <a:hueOff val="-2100956"/>
              <a:satOff val="-2922"/>
              <a:lumOff val="-1121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직각 삼각형 23"/>
          <p:cNvSpPr>
            <a:spLocks noChangeAspect="1"/>
          </p:cNvSpPr>
          <p:nvPr/>
        </p:nvSpPr>
        <p:spPr>
          <a:xfrm rot="13500000">
            <a:off x="6906080" y="2758615"/>
            <a:ext cx="144000" cy="144000"/>
          </a:xfrm>
          <a:prstGeom prst="rtTriangle">
            <a:avLst/>
          </a:prstGeom>
          <a:solidFill>
            <a:srgbClr val="42C2BC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97" name="직사각형 96"/>
          <p:cNvSpPr/>
          <p:nvPr/>
        </p:nvSpPr>
        <p:spPr>
          <a:xfrm>
            <a:off x="2117812" y="5791005"/>
            <a:ext cx="6449126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805113" y="5218909"/>
            <a:ext cx="1332671" cy="1354928"/>
            <a:chOff x="5186797" y="4407185"/>
            <a:chExt cx="1332671" cy="1354928"/>
          </a:xfrm>
          <a:effectLst/>
        </p:grpSpPr>
        <p:sp>
          <p:nvSpPr>
            <p:cNvPr id="137" name="타원 136"/>
            <p:cNvSpPr>
              <a:spLocks noChangeAspect="1"/>
            </p:cNvSpPr>
            <p:nvPr/>
          </p:nvSpPr>
          <p:spPr>
            <a:xfrm flipH="1">
              <a:off x="5860668" y="4407185"/>
              <a:ext cx="658800" cy="658800"/>
            </a:xfrm>
            <a:prstGeom prst="ellipse">
              <a:avLst/>
            </a:prstGeom>
            <a:solidFill>
              <a:srgbClr val="56B04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기관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5188539" y="4785000"/>
              <a:ext cx="1309368" cy="789410"/>
            </a:xfrm>
            <a:prstGeom prst="rect">
              <a:avLst/>
            </a:prstGeom>
            <a:solidFill>
              <a:srgbClr val="56B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5186797" y="4850179"/>
              <a:ext cx="1311110" cy="911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제출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매월 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1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일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)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2106340" y="5236693"/>
            <a:ext cx="1319684" cy="1311893"/>
            <a:chOff x="3330477" y="4452634"/>
            <a:chExt cx="1319684" cy="1148191"/>
          </a:xfrm>
          <a:effectLst/>
        </p:grpSpPr>
        <p:sp>
          <p:nvSpPr>
            <p:cNvPr id="134" name="타원 133"/>
            <p:cNvSpPr>
              <a:spLocks noChangeAspect="1"/>
            </p:cNvSpPr>
            <p:nvPr/>
          </p:nvSpPr>
          <p:spPr>
            <a:xfrm flipH="1">
              <a:off x="3981045" y="4452634"/>
              <a:ext cx="658800" cy="658800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대학</a:t>
              </a:r>
              <a:endParaRPr lang="ko-KR" altLang="en-US" sz="1400" b="1" dirty="0">
                <a:latin typeface="+mn-ea"/>
              </a:endParaRPr>
            </a:p>
          </p:txBody>
        </p:sp>
        <p:sp>
          <p:nvSpPr>
            <p:cNvPr id="135" name="직사각형 134"/>
            <p:cNvSpPr/>
            <p:nvPr/>
          </p:nvSpPr>
          <p:spPr>
            <a:xfrm>
              <a:off x="3330477" y="4775317"/>
              <a:ext cx="1309368" cy="78941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3341949" y="4812665"/>
              <a:ext cx="1308212" cy="7881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월별 장학금</a:t>
              </a:r>
              <a: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지급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매월 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10</a:t>
              </a: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일</a:t>
              </a:r>
              <a:r>
                <a:rPr lang="en-US" altLang="ko-KR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)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5596808" y="5094430"/>
            <a:ext cx="1573200" cy="1454156"/>
            <a:chOff x="5211912" y="4282384"/>
            <a:chExt cx="1573200" cy="1454156"/>
          </a:xfrm>
          <a:effectLst/>
        </p:grpSpPr>
        <p:sp>
          <p:nvSpPr>
            <p:cNvPr id="140" name="타원 139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3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출근부입력</a:t>
              </a:r>
              <a:endParaRPr lang="en-US" altLang="ko-KR" sz="1900" b="1" kern="1200" spc="-3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35" name="직각 삼각형 34"/>
          <p:cNvSpPr>
            <a:spLocks noChangeAspect="1"/>
          </p:cNvSpPr>
          <p:nvPr/>
        </p:nvSpPr>
        <p:spPr>
          <a:xfrm rot="2700000">
            <a:off x="3473000" y="5904937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6302867"/>
              <a:satOff val="-8767"/>
              <a:lumOff val="-3362"/>
              <a:alphaOff val="0"/>
            </a:schemeClr>
          </a:fillRef>
          <a:effectRef idx="0">
            <a:schemeClr val="accent5">
              <a:hueOff val="-6302867"/>
              <a:satOff val="-8767"/>
              <a:lumOff val="-3362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직각 삼각형 32"/>
          <p:cNvSpPr>
            <a:spLocks noChangeAspect="1"/>
          </p:cNvSpPr>
          <p:nvPr/>
        </p:nvSpPr>
        <p:spPr>
          <a:xfrm rot="8100000" flipH="1">
            <a:off x="5350633" y="5903689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5252390"/>
              <a:satOff val="-7306"/>
              <a:lumOff val="-2801"/>
              <a:alphaOff val="0"/>
            </a:schemeClr>
          </a:fillRef>
          <a:effectRef idx="0">
            <a:schemeClr val="accent5">
              <a:hueOff val="-5252390"/>
              <a:satOff val="-7306"/>
              <a:lumOff val="-2801"/>
              <a:alphaOff val="0"/>
            </a:schemeClr>
          </a:effectRef>
          <a:fontRef idx="minor">
            <a:schemeClr val="lt1"/>
          </a:fontRef>
        </p:style>
      </p:sp>
      <p:sp>
        <p:nvSpPr>
          <p:cNvPr id="98" name="직사각형 97"/>
          <p:cNvSpPr/>
          <p:nvPr/>
        </p:nvSpPr>
        <p:spPr>
          <a:xfrm rot="5400000">
            <a:off x="6746496" y="4262895"/>
            <a:ext cx="2613442" cy="3823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6" name="직각 삼각형 25"/>
          <p:cNvSpPr>
            <a:spLocks noChangeAspect="1"/>
          </p:cNvSpPr>
          <p:nvPr/>
        </p:nvSpPr>
        <p:spPr>
          <a:xfrm rot="8100000" flipH="1">
            <a:off x="7232367" y="5903688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" name="그룹 6"/>
          <p:cNvGrpSpPr/>
          <p:nvPr/>
        </p:nvGrpSpPr>
        <p:grpSpPr>
          <a:xfrm>
            <a:off x="7164288" y="1933343"/>
            <a:ext cx="1573637" cy="1432657"/>
            <a:chOff x="7185538" y="2247110"/>
            <a:chExt cx="1573637" cy="1432657"/>
          </a:xfrm>
          <a:effectLst/>
        </p:grpSpPr>
        <p:sp>
          <p:nvSpPr>
            <p:cNvPr id="125" name="타원 124"/>
            <p:cNvSpPr>
              <a:spLocks/>
            </p:cNvSpPr>
            <p:nvPr/>
          </p:nvSpPr>
          <p:spPr>
            <a:xfrm flipH="1">
              <a:off x="7956376" y="2247110"/>
              <a:ext cx="802799" cy="802800"/>
            </a:xfrm>
            <a:prstGeom prst="ellipse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학생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7215328" y="2614167"/>
              <a:ext cx="1540800" cy="1065600"/>
            </a:xfrm>
            <a:prstGeom prst="rect">
              <a:avLst/>
            </a:prstGeom>
            <a:solidFill>
              <a:srgbClr val="43BB8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7185538" y="2647186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작성 및 제출</a:t>
              </a:r>
              <a:endParaRPr lang="en-US" altLang="ko-KR" sz="1900" b="1" kern="120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7405616" y="5216798"/>
            <a:ext cx="1315676" cy="1115764"/>
            <a:chOff x="5599197" y="2462463"/>
            <a:chExt cx="1315676" cy="1115764"/>
          </a:xfrm>
          <a:effectLst/>
        </p:grpSpPr>
        <p:sp>
          <p:nvSpPr>
            <p:cNvPr id="131" name="타원 130"/>
            <p:cNvSpPr>
              <a:spLocks noChangeAspect="1"/>
            </p:cNvSpPr>
            <p:nvPr/>
          </p:nvSpPr>
          <p:spPr>
            <a:xfrm flipH="1">
              <a:off x="6249345" y="2462463"/>
              <a:ext cx="658800" cy="658800"/>
            </a:xfrm>
            <a:prstGeom prst="ellipse">
              <a:avLst/>
            </a:prstGeom>
            <a:solidFill>
              <a:srgbClr val="43BDAE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400" b="1" dirty="0" smtClean="0">
                  <a:latin typeface="+mn-ea"/>
                </a:rPr>
                <a:t>학</a:t>
              </a:r>
              <a:r>
                <a:rPr lang="ko-KR" altLang="en-US" sz="1400" b="1" dirty="0">
                  <a:latin typeface="+mn-ea"/>
                </a:rPr>
                <a:t>생</a:t>
              </a:r>
            </a:p>
          </p:txBody>
        </p:sp>
        <p:sp>
          <p:nvSpPr>
            <p:cNvPr id="132" name="직사각형 131"/>
            <p:cNvSpPr/>
            <p:nvPr/>
          </p:nvSpPr>
          <p:spPr>
            <a:xfrm>
              <a:off x="5599197" y="2785958"/>
              <a:ext cx="1315676" cy="787904"/>
            </a:xfrm>
            <a:prstGeom prst="rect">
              <a:avLst/>
            </a:prstGeom>
            <a:solidFill>
              <a:srgbClr val="43BD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599197" y="2821266"/>
              <a:ext cx="1315138" cy="756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근로진행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5436096" y="1912640"/>
            <a:ext cx="1422603" cy="1457223"/>
            <a:chOff x="3763655" y="2266159"/>
            <a:chExt cx="1573200" cy="1457223"/>
          </a:xfrm>
          <a:effectLst/>
        </p:grpSpPr>
        <p:grpSp>
          <p:nvGrpSpPr>
            <p:cNvPr id="100" name="그룹 99"/>
            <p:cNvGrpSpPr/>
            <p:nvPr/>
          </p:nvGrpSpPr>
          <p:grpSpPr>
            <a:xfrm>
              <a:off x="3792739" y="2266159"/>
              <a:ext cx="1540800" cy="1453360"/>
              <a:chOff x="755696" y="1762117"/>
              <a:chExt cx="1872452" cy="1995734"/>
            </a:xfrm>
            <a:solidFill>
              <a:srgbClr val="43AFC0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2" name="타원 101"/>
              <p:cNvSpPr/>
              <p:nvPr/>
            </p:nvSpPr>
            <p:spPr>
              <a:xfrm flipH="1">
                <a:off x="1648199" y="1762117"/>
                <a:ext cx="975600" cy="1102394"/>
              </a:xfrm>
              <a:prstGeom prst="ellipse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0" tIns="0" rIns="0" bIns="108000" rtlCol="0" anchor="t" anchorCtr="0"/>
              <a:lstStyle/>
              <a:p>
                <a:pPr algn="ctr"/>
                <a:r>
                  <a:rPr lang="ko-KR" altLang="en-US" sz="1650" b="1" dirty="0" smtClean="0">
                    <a:latin typeface="+mn-ea"/>
                  </a:rPr>
                  <a:t>학생</a:t>
                </a:r>
                <a:endParaRPr lang="ko-KR" altLang="en-US" sz="1650" b="1" dirty="0">
                  <a:latin typeface="+mn-ea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755696" y="2294585"/>
                <a:ext cx="1872452" cy="1463266"/>
              </a:xfrm>
              <a:prstGeom prst="rect">
                <a:avLst/>
              </a:prstGeom>
              <a:solidFill>
                <a:srgbClr val="42C2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101" name="직사각형 100"/>
            <p:cNvSpPr/>
            <p:nvPr/>
          </p:nvSpPr>
          <p:spPr>
            <a:xfrm>
              <a:off x="3763655" y="2693782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학업시간표</a:t>
              </a:r>
              <a: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spc="-150" dirty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등록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0" name="그룹 69"/>
          <p:cNvGrpSpPr/>
          <p:nvPr/>
        </p:nvGrpSpPr>
        <p:grpSpPr>
          <a:xfrm>
            <a:off x="7251301" y="3564321"/>
            <a:ext cx="1573200" cy="1454156"/>
            <a:chOff x="5211912" y="4282384"/>
            <a:chExt cx="1573200" cy="1454156"/>
          </a:xfrm>
          <a:effectLst/>
        </p:grpSpPr>
        <p:sp>
          <p:nvSpPr>
            <p:cNvPr id="71" name="타원 70"/>
            <p:cNvSpPr>
              <a:spLocks noChangeAspect="1"/>
            </p:cNvSpPr>
            <p:nvPr/>
          </p:nvSpPr>
          <p:spPr>
            <a:xfrm flipH="1">
              <a:off x="5973748" y="4282384"/>
              <a:ext cx="802800" cy="802800"/>
            </a:xfrm>
            <a:prstGeom prst="ellipse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0" tIns="0" rIns="0" bIns="108000" rtlCol="0" anchor="t" anchorCtr="0"/>
            <a:lstStyle/>
            <a:p>
              <a:pPr algn="ctr"/>
              <a:r>
                <a:rPr lang="ko-KR" altLang="en-US" sz="1650" b="1" dirty="0" smtClean="0">
                  <a:latin typeface="+mn-ea"/>
                </a:rPr>
                <a:t>기관</a:t>
              </a:r>
              <a:endParaRPr lang="ko-KR" altLang="en-US" sz="1650" b="1" dirty="0">
                <a:latin typeface="+mn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235710" y="4670144"/>
              <a:ext cx="1540800" cy="1065600"/>
            </a:xfrm>
            <a:prstGeom prst="rect">
              <a:avLst/>
            </a:prstGeom>
            <a:solidFill>
              <a:srgbClr val="45B45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5211912" y="4706940"/>
              <a:ext cx="1573200" cy="10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-919168"/>
                <a:satOff val="-1278"/>
                <a:lumOff val="-490"/>
                <a:alphaOff val="0"/>
              </a:schemeClr>
            </a:fillRef>
            <a:effectRef idx="0">
              <a:schemeClr val="accent5">
                <a:hueOff val="-919168"/>
                <a:satOff val="-1278"/>
                <a:lumOff val="-49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000" tIns="136800" rIns="54000" bIns="137143" numCol="1" spcCol="1270" anchor="ctr" anchorCtr="0">
              <a:noAutofit/>
            </a:bodyPr>
            <a:lstStyle/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업무계획서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900" b="1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승인</a:t>
              </a:r>
              <a:endParaRPr lang="en-US" altLang="ko-KR" sz="1900" b="1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  <a:p>
              <a:pPr lvl="0" algn="ctr" defTabSz="355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kern="1200" spc="-150" dirty="0" err="1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학생복지처</a:t>
              </a:r>
              <a:r>
                <a:rPr lang="en-US" altLang="ko-KR" sz="1900" b="1" kern="1200" spc="-150" dirty="0" smtClean="0">
                  <a:solidFill>
                    <a:schemeClr val="accent3">
                      <a:lumMod val="50000"/>
                    </a:schemeClr>
                  </a:solidFill>
                  <a:latin typeface="+mn-ea"/>
                </a:rPr>
                <a:t>)</a:t>
              </a:r>
              <a:endParaRPr lang="en-US" altLang="ko-KR" sz="1900" b="1" kern="1200" spc="-150" dirty="0" smtClean="0">
                <a:solidFill>
                  <a:schemeClr val="accent3">
                    <a:lumMod val="50000"/>
                  </a:schemeClr>
                </a:solidFill>
                <a:latin typeface="+mn-ea"/>
              </a:endParaRPr>
            </a:p>
          </p:txBody>
        </p:sp>
      </p:grpSp>
      <p:sp>
        <p:nvSpPr>
          <p:cNvPr id="104" name="직각 삼각형 103"/>
          <p:cNvSpPr>
            <a:spLocks noChangeAspect="1"/>
          </p:cNvSpPr>
          <p:nvPr/>
        </p:nvSpPr>
        <p:spPr>
          <a:xfrm rot="18900000">
            <a:off x="7981217" y="3450310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3151434"/>
              <a:satOff val="-4383"/>
              <a:lumOff val="-1681"/>
              <a:alphaOff val="0"/>
            </a:schemeClr>
          </a:fillRef>
          <a:effectRef idx="0">
            <a:schemeClr val="accent5">
              <a:hueOff val="-3151434"/>
              <a:satOff val="-4383"/>
              <a:lumOff val="-1681"/>
              <a:alphaOff val="0"/>
            </a:schemeClr>
          </a:effectRef>
          <a:fontRef idx="minor">
            <a:schemeClr val="lt1"/>
          </a:fontRef>
        </p:style>
      </p:sp>
      <p:sp>
        <p:nvSpPr>
          <p:cNvPr id="74" name="직각 삼각형 73"/>
          <p:cNvSpPr>
            <a:spLocks noChangeAspect="1"/>
          </p:cNvSpPr>
          <p:nvPr/>
        </p:nvSpPr>
        <p:spPr>
          <a:xfrm rot="2700000" flipH="1">
            <a:off x="7981217" y="5093476"/>
            <a:ext cx="144000" cy="144000"/>
          </a:xfrm>
          <a:prstGeom prst="rtTriangle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-4201912"/>
              <a:satOff val="-5845"/>
              <a:lumOff val="-2241"/>
              <a:alphaOff val="0"/>
            </a:schemeClr>
          </a:fillRef>
          <a:effectRef idx="0">
            <a:schemeClr val="accent5">
              <a:hueOff val="-4201912"/>
              <a:satOff val="-5845"/>
              <a:lumOff val="-2241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085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4F5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501013" y="1988840"/>
              <a:ext cx="7175443" cy="29700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근로장학생으로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선발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(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추천서와 서약서 제출 후 </a:t>
              </a:r>
              <a:r>
                <a:rPr lang="ko-KR" altLang="en-US" sz="1900" b="1" dirty="0" err="1" smtClean="0">
                  <a:solidFill>
                    <a:srgbClr val="0F749D"/>
                  </a:solidFill>
                  <a:latin typeface="+mn-ea"/>
                </a:rPr>
                <a:t>학생복지처에서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 선발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)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된 후에</a:t>
              </a:r>
              <a:r>
                <a:rPr lang="en-US" altLang="ko-KR" sz="1900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확인과 사이버오리엔테이션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이수가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 확인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장학생 본인명의의 공인인증서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0F749D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서약서 </a:t>
              </a:r>
              <a:r>
                <a:rPr lang="ko-KR" altLang="en-US" sz="1900" b="1" dirty="0" smtClean="0">
                  <a:solidFill>
                    <a:srgbClr val="0F749D"/>
                  </a:solidFill>
                  <a:latin typeface="+mn-ea"/>
                </a:rPr>
                <a:t>확인 및 사이버오리엔테이션 이수필수</a:t>
              </a:r>
              <a:endParaRPr lang="en-US" altLang="ko-KR" sz="1900" b="1" dirty="0" smtClean="0">
                <a:solidFill>
                  <a:srgbClr val="0F749D"/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ko-KR" altLang="en-US" b="1" dirty="0" smtClean="0">
                  <a:solidFill>
                    <a:srgbClr val="0F749D"/>
                  </a:solidFill>
                  <a:latin typeface="+mn-ea"/>
                </a:rPr>
                <a:t> </a:t>
              </a:r>
              <a:r>
                <a:rPr lang="ko-KR" altLang="en-US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※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서약서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확인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사이버오리엔테이션</a:t>
              </a: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 제출 및 </a:t>
              </a:r>
              <a:endParaRPr lang="en-US" altLang="ko-KR" b="1" dirty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기관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 및 부정근로 교육이수 보고서를 제출 완료해야      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0F749D"/>
                </a:buClr>
              </a:pPr>
              <a:r>
                <a:rPr lang="en-US" altLang="ko-KR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입력가능 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제출 및 </a:t>
              </a:r>
              <a:r>
                <a:rPr lang="ko-KR" altLang="en-US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이수후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학생복지처에서</a:t>
              </a:r>
              <a:r>
                <a:rPr lang="ko-KR" altLang="en-US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승인</a:t>
              </a:r>
              <a:r>
                <a:rPr lang="en-US" altLang="ko-KR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endParaRPr lang="en-US" altLang="ko-KR" b="1" dirty="0">
                <a:solidFill>
                  <a:srgbClr val="0F749D"/>
                </a:solidFill>
                <a:latin typeface="+mn-ea"/>
              </a:endParaRPr>
            </a:p>
          </p:txBody>
        </p:sp>
      </p:grpSp>
      <p:sp>
        <p:nvSpPr>
          <p:cNvPr id="58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34794" y="679119"/>
            <a:ext cx="780821" cy="5918233"/>
            <a:chOff x="334794" y="679119"/>
            <a:chExt cx="780821" cy="5918233"/>
          </a:xfrm>
        </p:grpSpPr>
        <p:sp>
          <p:nvSpPr>
            <p:cNvPr id="7" name="갈매기형 수장 6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8" name="갈매기형 수장 4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9" name="갈매기형 수장 48"/>
            <p:cNvSpPr/>
            <p:nvPr/>
          </p:nvSpPr>
          <p:spPr>
            <a:xfrm rot="5400000">
              <a:off x="337342" y="1820427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서약서 및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사이버</a:t>
              </a:r>
              <a:r>
                <a:rPr lang="en-US" altLang="ko-KR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O.T</a:t>
              </a:r>
              <a:endParaRPr lang="ko-KR" altLang="en-US" sz="14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0" name="갈매기형 수장 49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2" name="갈매기형 수장 51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3" name="갈매기형 수장 52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4" name="갈매기형 수장 53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6" name="갈매기형 수장 55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갈매기형 수장 24"/>
            <p:cNvSpPr/>
            <p:nvPr/>
          </p:nvSpPr>
          <p:spPr>
            <a:xfrm rot="5400000">
              <a:off x="420983" y="2471152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4" name="그룹 33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707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63277" y="980728"/>
            <a:ext cx="8629204" cy="1224136"/>
            <a:chOff x="263277" y="980728"/>
            <a:chExt cx="8629204" cy="1224136"/>
          </a:xfrm>
        </p:grpSpPr>
        <p:sp>
          <p:nvSpPr>
            <p:cNvPr id="34" name="TextBox 33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35" name="모서리가 둥근 직사각형 34"/>
            <p:cNvSpPr/>
            <p:nvPr/>
          </p:nvSpPr>
          <p:spPr>
            <a:xfrm>
              <a:off x="263277" y="1738908"/>
              <a:ext cx="8629204" cy="465956"/>
            </a:xfrm>
            <a:prstGeom prst="roundRect">
              <a:avLst>
                <a:gd name="adj" fmla="val 50000"/>
              </a:avLst>
            </a:prstGeom>
            <a:solidFill>
              <a:srgbClr val="E0F4F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및 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취업연계장학금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국가근로장학금 </a:t>
              </a:r>
              <a:r>
                <a:rPr lang="en-US" altLang="ko-KR" sz="1600" b="1" dirty="0" smtClean="0">
                  <a:solidFill>
                    <a:srgbClr val="0E6B90"/>
                  </a:solidFill>
                  <a:latin typeface="+mn-ea"/>
                </a:rPr>
                <a:t>&gt; </a:t>
              </a:r>
              <a:r>
                <a:rPr lang="ko-KR" altLang="en-US" sz="1600" b="1" dirty="0">
                  <a:solidFill>
                    <a:srgbClr val="0E6B90"/>
                  </a:solidFill>
                  <a:latin typeface="+mn-ea"/>
                </a:rPr>
                <a:t>서약서</a:t>
              </a:r>
              <a:r>
                <a:rPr lang="en-US" altLang="ko-KR" sz="1600" b="1" dirty="0">
                  <a:solidFill>
                    <a:srgbClr val="0E6B90"/>
                  </a:solidFill>
                  <a:latin typeface="+mn-ea"/>
                </a:rPr>
                <a:t>/</a:t>
              </a:r>
              <a:r>
                <a:rPr lang="ko-KR" altLang="en-US" sz="1600" b="1" dirty="0" smtClean="0">
                  <a:solidFill>
                    <a:srgbClr val="0E6B90"/>
                  </a:solidFill>
                  <a:latin typeface="+mn-ea"/>
                </a:rPr>
                <a:t>사이버오리엔테이션</a:t>
              </a:r>
              <a:endParaRPr lang="ko-KR" altLang="en-US" sz="1600" b="1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8" name="순서도: 대체 처리 27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9" name="직사각형 8"/>
          <p:cNvSpPr/>
          <p:nvPr/>
        </p:nvSpPr>
        <p:spPr>
          <a:xfrm>
            <a:off x="683568" y="2739014"/>
            <a:ext cx="5547091" cy="3498298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5835123" cy="321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1" name="직선 화살표 연결선 30"/>
          <p:cNvCxnSpPr/>
          <p:nvPr/>
        </p:nvCxnSpPr>
        <p:spPr>
          <a:xfrm flipV="1">
            <a:off x="5436096" y="4655517"/>
            <a:ext cx="481060" cy="460859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6254" y="4987957"/>
            <a:ext cx="319842" cy="256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4839604" y="4996423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178326" y="509438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모서리가 둥근 사각형 설명선 39"/>
          <p:cNvSpPr/>
          <p:nvPr/>
        </p:nvSpPr>
        <p:spPr>
          <a:xfrm>
            <a:off x="3974730" y="4341803"/>
            <a:ext cx="1638610" cy="454897"/>
          </a:xfrm>
          <a:prstGeom prst="wedgeRoundRectCallout">
            <a:avLst>
              <a:gd name="adj1" fmla="val 26551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서약서 확인 시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ko-KR" altLang="en-US" sz="900" b="1" dirty="0" smtClean="0">
                <a:latin typeface="+mn-ea"/>
              </a:rPr>
              <a:t>본인명의의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smtClean="0">
                <a:latin typeface="+mn-ea"/>
              </a:rPr>
              <a:t>공인인증서 필요</a:t>
            </a: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70" t="84955" r="7201" b="9298"/>
          <a:stretch/>
        </p:blipFill>
        <p:spPr bwMode="auto">
          <a:xfrm>
            <a:off x="3826520" y="5810779"/>
            <a:ext cx="2185640" cy="21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그룹 10"/>
          <p:cNvGrpSpPr/>
          <p:nvPr/>
        </p:nvGrpSpPr>
        <p:grpSpPr>
          <a:xfrm>
            <a:off x="5993110" y="2666994"/>
            <a:ext cx="2899371" cy="2572262"/>
            <a:chOff x="857250" y="2342972"/>
            <a:chExt cx="4938886" cy="4381678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250" y="2342972"/>
              <a:ext cx="4938886" cy="43816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4254015" y="5819979"/>
              <a:ext cx="1241909" cy="476045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b="1" dirty="0" smtClean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23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25" name="직사각형 2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03020"/>
            <a:ext cx="4675608" cy="4959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24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430568" y="2261242"/>
            <a:ext cx="1392134" cy="0"/>
          </a:xfrm>
          <a:prstGeom prst="line">
            <a:avLst/>
          </a:prstGeom>
          <a:ln w="114300">
            <a:solidFill>
              <a:schemeClr val="accent5">
                <a:lumMod val="75000"/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5476844" y="3270126"/>
            <a:ext cx="1008112" cy="0"/>
          </a:xfrm>
          <a:prstGeom prst="line">
            <a:avLst/>
          </a:prstGeom>
          <a:ln w="114300">
            <a:solidFill>
              <a:srgbClr val="92D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2450428" y="3419475"/>
            <a:ext cx="3633740" cy="0"/>
          </a:xfrm>
          <a:prstGeom prst="line">
            <a:avLst/>
          </a:prstGeom>
          <a:ln w="114300">
            <a:solidFill>
              <a:srgbClr val="92D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2637867" y="4141265"/>
            <a:ext cx="3302285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2627784" y="4429297"/>
            <a:ext cx="2647900" cy="0"/>
          </a:xfrm>
          <a:prstGeom prst="line">
            <a:avLst/>
          </a:prstGeom>
          <a:ln w="114300">
            <a:solidFill>
              <a:srgbClr val="00B05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2983482" y="5301208"/>
            <a:ext cx="3460726" cy="0"/>
          </a:xfrm>
          <a:prstGeom prst="line">
            <a:avLst/>
          </a:prstGeom>
          <a:ln w="114300">
            <a:solidFill>
              <a:srgbClr val="FFC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2488914" y="5436447"/>
            <a:ext cx="2193671" cy="0"/>
          </a:xfrm>
          <a:prstGeom prst="line">
            <a:avLst/>
          </a:prstGeom>
          <a:ln w="114300">
            <a:solidFill>
              <a:srgbClr val="FFC000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03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8" name="TextBox 27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0E6B90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0E6B90"/>
                </a:solidFill>
                <a:latin typeface="+mn-ea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0F749D"/>
            </a:solidFill>
          </p:grpSpPr>
          <p:sp>
            <p:nvSpPr>
              <p:cNvPr id="25" name="순서도: 대체 처리 2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6" name="순서도: 병합 2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1" name="TextBox 18"/>
          <p:cNvSpPr txBox="1"/>
          <p:nvPr/>
        </p:nvSpPr>
        <p:spPr>
          <a:xfrm>
            <a:off x="6923756" y="97770"/>
            <a:ext cx="221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서약서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/</a:t>
            </a:r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사이버</a:t>
            </a:r>
            <a:r>
              <a:rPr lang="en-US" altLang="ko-KR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O.T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544" y="2185424"/>
            <a:ext cx="7864451" cy="4051888"/>
            <a:chOff x="467544" y="2185424"/>
            <a:chExt cx="7864451" cy="4051888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2185424"/>
              <a:ext cx="5904656" cy="34563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4" name="타원 33"/>
            <p:cNvSpPr>
              <a:spLocks noChangeArrowheads="1"/>
            </p:cNvSpPr>
            <p:nvPr/>
          </p:nvSpPr>
          <p:spPr bwMode="auto">
            <a:xfrm>
              <a:off x="4543017" y="534349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2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835329" y="5383379"/>
              <a:ext cx="384743" cy="1934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pic>
          <p:nvPicPr>
            <p:cNvPr id="41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5111587" y="532098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3" name="직사각형 42"/>
            <p:cNvSpPr/>
            <p:nvPr/>
          </p:nvSpPr>
          <p:spPr>
            <a:xfrm>
              <a:off x="5670203" y="2719979"/>
              <a:ext cx="2661792" cy="1946145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1" name="모서리가 둥근 사각형 설명선 20"/>
            <p:cNvSpPr/>
            <p:nvPr/>
          </p:nvSpPr>
          <p:spPr>
            <a:xfrm>
              <a:off x="3581462" y="5782415"/>
              <a:ext cx="1710618" cy="454897"/>
            </a:xfrm>
            <a:prstGeom prst="wedgeRoundRectCallout">
              <a:avLst>
                <a:gd name="adj1" fmla="val 29171"/>
                <a:gd name="adj2" fmla="val -9119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강의를 본 후</a:t>
              </a:r>
              <a:r>
                <a:rPr lang="en-US" altLang="ko-KR" sz="900" b="1" dirty="0" smtClean="0">
                  <a:latin typeface="+mn-ea"/>
                </a:rPr>
                <a:t>, </a:t>
              </a:r>
              <a:r>
                <a:rPr lang="ko-KR" altLang="en-US" sz="900" b="1" dirty="0" smtClean="0">
                  <a:latin typeface="+mn-ea"/>
                </a:rPr>
                <a:t>이수여부가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en-US" altLang="ko-KR" sz="900" b="1" dirty="0" smtClean="0">
                  <a:latin typeface="+mn-ea"/>
                </a:rPr>
                <a:t>[</a:t>
              </a:r>
              <a:r>
                <a:rPr lang="ko-KR" altLang="en-US" sz="900" b="1" dirty="0" smtClean="0">
                  <a:latin typeface="+mn-ea"/>
                </a:rPr>
                <a:t>이수</a:t>
              </a:r>
              <a:r>
                <a:rPr lang="en-US" altLang="ko-KR" sz="900" b="1" dirty="0" smtClean="0">
                  <a:latin typeface="+mn-ea"/>
                </a:rPr>
                <a:t>]</a:t>
              </a:r>
              <a:r>
                <a:rPr lang="ko-KR" altLang="en-US" sz="900" b="1" dirty="0" smtClean="0">
                  <a:latin typeface="+mn-ea"/>
                </a:rPr>
                <a:t>로 변경되었는지 확인</a:t>
              </a:r>
              <a:endParaRPr lang="en-US" altLang="ko-KR" sz="900" b="1" dirty="0" smtClean="0">
                <a:latin typeface="+mn-ea"/>
              </a:endParaRPr>
            </a:p>
          </p:txBody>
        </p:sp>
        <p:cxnSp>
          <p:nvCxnSpPr>
            <p:cNvPr id="44" name="직선 화살표 연결선 43"/>
            <p:cNvCxnSpPr/>
            <p:nvPr/>
          </p:nvCxnSpPr>
          <p:spPr>
            <a:xfrm flipV="1">
              <a:off x="5195983" y="4703810"/>
              <a:ext cx="450322" cy="55270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616" y="2714142"/>
            <a:ext cx="2661792" cy="195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32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D7E7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4314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대학에서 설정한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시간표 입력기간만 시간표 등록가능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선발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학업시간표가 등록되어있어야 출근부 입력 가능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 ※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중은 학기 중 수업시간표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방학 중은 계절학기 시간표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355DA5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학업시간표에 등록한 시간에 근로한 내용은 인정되지 </a:t>
              </a:r>
              <a:endParaRPr lang="en-US" altLang="ko-KR" sz="1900" b="1" dirty="0" smtClean="0">
                <a:solidFill>
                  <a:srgbClr val="355DA5"/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않으며</a:t>
              </a: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355DA5"/>
                  </a:solidFill>
                  <a:latin typeface="+mn-ea"/>
                </a:rPr>
                <a:t>출근부 입력 또한 불가</a:t>
              </a:r>
              <a:r>
                <a:rPr lang="en-US" altLang="ko-KR" sz="1900" b="1" dirty="0">
                  <a:solidFill>
                    <a:srgbClr val="355DA5"/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rgbClr val="355DA5"/>
                  </a:solidFill>
                  <a:latin typeface="+mn-ea"/>
                </a:rPr>
              </a:br>
              <a:r>
                <a:rPr lang="en-US" altLang="ko-KR" sz="1900" b="1" dirty="0" smtClean="0">
                  <a:solidFill>
                    <a:srgbClr val="355DA5"/>
                  </a:solidFill>
                  <a:latin typeface="+mn-ea"/>
                </a:rPr>
                <a:t>   </a:t>
              </a:r>
              <a:endParaRPr lang="en-US" altLang="ko-KR" sz="20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0822" cy="5918233"/>
            <a:chOff x="334794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7" y="2392356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355DA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학업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시간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304308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20983" y="361501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87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37" name="직사각형 36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학업시간표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301291" cy="1224136"/>
            <a:chOff x="519181" y="980728"/>
            <a:chExt cx="8301291" cy="1224136"/>
          </a:xfrm>
        </p:grpSpPr>
        <p:sp>
          <p:nvSpPr>
            <p:cNvPr id="32" name="TextBox 3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355DA5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355DA5"/>
                </a:solidFill>
                <a:latin typeface="+mn-ea"/>
              </a:endParaRPr>
            </a:p>
          </p:txBody>
        </p:sp>
        <p:sp>
          <p:nvSpPr>
            <p:cNvPr id="33" name="모서리가 둥근 직사각형 32"/>
            <p:cNvSpPr/>
            <p:nvPr/>
          </p:nvSpPr>
          <p:spPr>
            <a:xfrm>
              <a:off x="519181" y="1738908"/>
              <a:ext cx="8301291" cy="465956"/>
            </a:xfrm>
            <a:prstGeom prst="roundRect">
              <a:avLst>
                <a:gd name="adj" fmla="val 50000"/>
              </a:avLst>
            </a:prstGeom>
            <a:solidFill>
              <a:srgbClr val="D7E7F1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 </a:t>
              </a:r>
              <a:r>
                <a:rPr lang="ko-KR" altLang="en-US" sz="1600" b="1" dirty="0">
                  <a:solidFill>
                    <a:srgbClr val="355DA5"/>
                  </a:solidFill>
                  <a:latin typeface="+mn-ea"/>
                </a:rPr>
                <a:t>근로 및 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취업연계장학금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국가근로장학금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355DA5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355DA5"/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rgbClr val="355DA5"/>
                </a:solidFill>
                <a:latin typeface="+mn-ea"/>
              </a:endParaRPr>
            </a:p>
          </p:txBody>
        </p:sp>
        <p:grpSp>
          <p:nvGrpSpPr>
            <p:cNvPr id="34" name="그룹 3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355DA5"/>
            </a:solidFill>
          </p:grpSpPr>
          <p:sp>
            <p:nvSpPr>
              <p:cNvPr id="35" name="순서도: 대체 처리 3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36" name="순서도: 병합 3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2896788" y="5142166"/>
            <a:ext cx="2630343" cy="3030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b="1" dirty="0" smtClean="0">
              <a:latin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2627784" y="498636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4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5088625" y="5335624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모서리가 둥근 사각형 설명선 49"/>
          <p:cNvSpPr/>
          <p:nvPr/>
        </p:nvSpPr>
        <p:spPr>
          <a:xfrm>
            <a:off x="4940089" y="4446735"/>
            <a:ext cx="1638610" cy="419599"/>
          </a:xfrm>
          <a:prstGeom prst="wedgeRoundRectCallout">
            <a:avLst>
              <a:gd name="adj1" fmla="val -2120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시간표를 등록할 학기 선택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661986" y="2597147"/>
            <a:ext cx="7820025" cy="3676325"/>
            <a:chOff x="661986" y="2597147"/>
            <a:chExt cx="7820025" cy="3676325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40"/>
            <a:stretch/>
          </p:blipFill>
          <p:spPr bwMode="auto">
            <a:xfrm>
              <a:off x="661986" y="2597147"/>
              <a:ext cx="7820025" cy="3676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59197" b="56422"/>
            <a:stretch/>
          </p:blipFill>
          <p:spPr bwMode="auto">
            <a:xfrm>
              <a:off x="2915816" y="5172432"/>
              <a:ext cx="1940024" cy="2461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6" y="2601339"/>
            <a:ext cx="78200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885173" y="5205880"/>
            <a:ext cx="288032" cy="191257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491880" y="5200815"/>
            <a:ext cx="249932" cy="21774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505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E2E9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01013" y="1988840"/>
              <a:ext cx="7175443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 업무 내용을 업로드하며 추가적으로 업무계획서를 파일로 업로드 할 수 있음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업무계획서는 실제로 하게 될 업무를 </a:t>
              </a:r>
              <a:r>
                <a:rPr lang="ko-KR" altLang="en-US" sz="20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상세히</a:t>
              </a:r>
              <a:r>
                <a:rPr lang="ko-KR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작성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20386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업무계획서를 홈페이지에 제출한 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근로지 담당자의 </a:t>
              </a:r>
              <a:endParaRPr lang="en-US" altLang="ko-KR" sz="1900" b="1" dirty="0" smtClean="0">
                <a:solidFill>
                  <a:srgbClr val="203864"/>
                </a:solidFill>
                <a:latin typeface="+mn-ea"/>
              </a:endParaRPr>
            </a:p>
            <a:p>
              <a:pPr>
                <a:buClr>
                  <a:srgbClr val="203864"/>
                </a:buClr>
              </a:pPr>
              <a:r>
                <a:rPr lang="en-US" altLang="ko-KR" sz="1900" b="1" dirty="0">
                  <a:solidFill>
                    <a:srgbClr val="203864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203864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203864"/>
                  </a:solidFill>
                  <a:latin typeface="+mn-ea"/>
                </a:rPr>
                <a:t>승인을 받아야 </a:t>
              </a:r>
              <a:r>
                <a:rPr lang="ko-KR" altLang="en-US" sz="1900" b="1" dirty="0">
                  <a:solidFill>
                    <a:srgbClr val="203864"/>
                  </a:solidFill>
                  <a:latin typeface="+mn-ea"/>
                </a:rPr>
                <a:t>출근부 작성 가능함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3" y="679119"/>
            <a:ext cx="780822" cy="5918233"/>
            <a:chOff x="334793" y="679119"/>
            <a:chExt cx="780822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42186" y="2964284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0E6B9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업무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15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계획</a:t>
              </a:r>
              <a:r>
                <a:rPr lang="ko-KR" altLang="en-US" sz="1400" b="1" spc="-15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16138" y="360453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1" name="갈매기형 수장 50"/>
            <p:cNvSpPr/>
            <p:nvPr/>
          </p:nvSpPr>
          <p:spPr>
            <a:xfrm rot="5400000">
              <a:off x="420983" y="418693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25" name="그룹 24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203864"/>
            </a:solidFill>
          </p:grpSpPr>
          <p:sp>
            <p:nvSpPr>
              <p:cNvPr id="26" name="순서도: 대체 처리 2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28" name="순서도: 병합 27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29" name="TextBox 28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470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467544" y="980728"/>
            <a:ext cx="8373299" cy="1224136"/>
            <a:chOff x="467544" y="980728"/>
            <a:chExt cx="8373299" cy="122413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467544" y="1738908"/>
              <a:ext cx="8373299" cy="465956"/>
            </a:xfrm>
            <a:prstGeom prst="roundRect">
              <a:avLst>
                <a:gd name="adj" fmla="val 50000"/>
              </a:avLst>
            </a:prstGeom>
            <a:solidFill>
              <a:srgbClr val="E2E9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장학금</a:t>
              </a:r>
              <a:r>
                <a:rPr lang="en-US" altLang="ko-KR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국가근로장학금</a:t>
              </a:r>
              <a:r>
                <a:rPr lang="en-US" altLang="ko-KR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근로장학관리</a:t>
              </a:r>
              <a:r>
                <a:rPr lang="en-US" altLang="ko-KR" sz="16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학업시간표관리</a:t>
              </a:r>
              <a:endParaRPr lang="ko-KR" altLang="en-US" sz="16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34" name="직사각형 33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98104" y="2848817"/>
            <a:ext cx="7988289" cy="3164661"/>
            <a:chOff x="498104" y="2848817"/>
            <a:chExt cx="7988289" cy="3164661"/>
          </a:xfrm>
        </p:grpSpPr>
        <p:sp>
          <p:nvSpPr>
            <p:cNvPr id="23" name="모서리가 둥근 사각형 설명선 22"/>
            <p:cNvSpPr/>
            <p:nvPr/>
          </p:nvSpPr>
          <p:spPr>
            <a:xfrm>
              <a:off x="646769" y="4788506"/>
              <a:ext cx="1638610" cy="454897"/>
            </a:xfrm>
            <a:prstGeom prst="wedgeRoundRectCallout">
              <a:avLst>
                <a:gd name="adj1" fmla="val -34618"/>
                <a:gd name="adj2" fmla="val 8469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업무계획서를 제출할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err="1" smtClean="0">
                  <a:latin typeface="+mn-ea"/>
                </a:rPr>
                <a:t>근로지를</a:t>
              </a:r>
              <a:r>
                <a:rPr lang="ko-KR" altLang="en-US" sz="900" b="1" dirty="0" smtClean="0">
                  <a:latin typeface="+mn-ea"/>
                </a:rPr>
                <a:t> 선택</a:t>
              </a:r>
            </a:p>
          </p:txBody>
        </p:sp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752" y="2848817"/>
              <a:ext cx="7861641" cy="31646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직사각형 30"/>
            <p:cNvSpPr/>
            <p:nvPr/>
          </p:nvSpPr>
          <p:spPr>
            <a:xfrm>
              <a:off x="785858" y="5423992"/>
              <a:ext cx="238388" cy="23778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32" name="타원 31"/>
            <p:cNvSpPr>
              <a:spLocks noChangeArrowheads="1"/>
            </p:cNvSpPr>
            <p:nvPr/>
          </p:nvSpPr>
          <p:spPr bwMode="auto">
            <a:xfrm>
              <a:off x="498104" y="5411323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896683" y="5470047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" name="직사각형 36"/>
            <p:cNvSpPr/>
            <p:nvPr/>
          </p:nvSpPr>
          <p:spPr>
            <a:xfrm>
              <a:off x="1611167" y="5399805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141363" y="5416448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581795" y="5411323"/>
              <a:ext cx="288032" cy="191257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304725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427984" y="5315694"/>
              <a:ext cx="1020690" cy="37610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747501" y="5376572"/>
              <a:ext cx="896359" cy="25435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031625" y="4600452"/>
              <a:ext cx="22860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500379" y="4601283"/>
              <a:ext cx="109842" cy="188054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7289951" y="97770"/>
            <a:ext cx="174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업무계획서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2" name="TextBox 21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20" name="순서도: 대체 처리 19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1" name="순서도: 병합 20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950" y="2492896"/>
            <a:ext cx="2685857" cy="336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6084168" y="2492896"/>
            <a:ext cx="2693655" cy="3365247"/>
          </a:xfrm>
          <a:prstGeom prst="rect">
            <a:avLst/>
          </a:prstGeom>
          <a:noFill/>
          <a:ln w="190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62555" y="2060848"/>
            <a:ext cx="5164884" cy="3888432"/>
            <a:chOff x="462555" y="2060848"/>
            <a:chExt cx="5164884" cy="4174870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26" t="29824" r="12652" b="14918"/>
            <a:stretch/>
          </p:blipFill>
          <p:spPr bwMode="auto">
            <a:xfrm>
              <a:off x="462555" y="2060848"/>
              <a:ext cx="5164884" cy="417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6" name="직사각형 35"/>
            <p:cNvSpPr/>
            <p:nvPr/>
          </p:nvSpPr>
          <p:spPr>
            <a:xfrm>
              <a:off x="1301807" y="2246415"/>
              <a:ext cx="1073567" cy="4244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367755" y="2591193"/>
              <a:ext cx="691779" cy="2493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001712" y="2276510"/>
              <a:ext cx="1210247" cy="4393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77585" y="2276510"/>
              <a:ext cx="645759" cy="56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</p:grpSp>
      <p:sp>
        <p:nvSpPr>
          <p:cNvPr id="29" name="타원 28"/>
          <p:cNvSpPr>
            <a:spLocks noChangeArrowheads="1"/>
          </p:cNvSpPr>
          <p:nvPr/>
        </p:nvSpPr>
        <p:spPr bwMode="auto">
          <a:xfrm>
            <a:off x="990790" y="269622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사각형 설명선 25"/>
          <p:cNvSpPr/>
          <p:nvPr/>
        </p:nvSpPr>
        <p:spPr>
          <a:xfrm>
            <a:off x="1300359" y="2036715"/>
            <a:ext cx="1411654" cy="425091"/>
          </a:xfrm>
          <a:prstGeom prst="wedgeRoundRectCallout">
            <a:avLst>
              <a:gd name="adj1" fmla="val -22813"/>
              <a:gd name="adj2" fmla="val 84697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근로기간 설정 후</a:t>
            </a:r>
            <a:r>
              <a:rPr lang="en-US" altLang="ko-KR" sz="900" b="1" dirty="0" smtClean="0">
                <a:latin typeface="+mn-ea"/>
              </a:rPr>
              <a:t>, </a:t>
            </a:r>
            <a:r>
              <a:rPr lang="en-US" altLang="ko-KR" sz="900" b="1" dirty="0">
                <a:latin typeface="+mn-ea"/>
              </a:rPr>
              <a:t/>
            </a:r>
            <a:br>
              <a:rPr lang="en-US" altLang="ko-KR" sz="900" b="1" dirty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근로시간</a:t>
            </a:r>
            <a:r>
              <a:rPr lang="en-US" altLang="ko-KR" sz="900" b="1" dirty="0" smtClean="0">
                <a:latin typeface="+mn-ea"/>
              </a:rPr>
              <a:t>(</a:t>
            </a:r>
            <a:r>
              <a:rPr lang="ko-KR" altLang="en-US" sz="900" b="1" dirty="0" smtClean="0">
                <a:latin typeface="+mn-ea"/>
              </a:rPr>
              <a:t>예상</a:t>
            </a:r>
            <a:r>
              <a:rPr lang="en-US" altLang="ko-KR" sz="900" b="1" dirty="0" smtClean="0">
                <a:latin typeface="+mn-ea"/>
              </a:rPr>
              <a:t>) </a:t>
            </a:r>
            <a:r>
              <a:rPr lang="ko-KR" altLang="en-US" sz="900" b="1" dirty="0" smtClean="0">
                <a:latin typeface="+mn-ea"/>
              </a:rPr>
              <a:t>입력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1275794" y="2640464"/>
            <a:ext cx="1107201" cy="173226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45333" y="4436060"/>
            <a:ext cx="3005562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i="1" dirty="0" smtClean="0">
                <a:solidFill>
                  <a:srgbClr val="FF0000"/>
                </a:solidFill>
                <a:latin typeface="+mn-ea"/>
              </a:rPr>
              <a:t>실제로 하게 될 업무를 상세히 작성</a:t>
            </a:r>
            <a:endParaRPr lang="ko-KR" altLang="en-US" sz="1000" b="1" i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4" name="타원 33"/>
          <p:cNvSpPr>
            <a:spLocks noChangeArrowheads="1"/>
          </p:cNvSpPr>
          <p:nvPr/>
        </p:nvSpPr>
        <p:spPr bwMode="auto">
          <a:xfrm>
            <a:off x="1022497" y="534772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313894" y="5384173"/>
            <a:ext cx="449610" cy="156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24" name="직선 화살표 연결선 23"/>
          <p:cNvCxnSpPr/>
          <p:nvPr/>
        </p:nvCxnSpPr>
        <p:spPr>
          <a:xfrm flipV="1">
            <a:off x="1770038" y="5238726"/>
            <a:ext cx="4323655" cy="23662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모서리가 둥근 사각형 설명선 31"/>
          <p:cNvSpPr/>
          <p:nvPr/>
        </p:nvSpPr>
        <p:spPr>
          <a:xfrm>
            <a:off x="1301807" y="5710407"/>
            <a:ext cx="2406097" cy="454897"/>
          </a:xfrm>
          <a:prstGeom prst="wedgeRoundRectCallout">
            <a:avLst>
              <a:gd name="adj1" fmla="val -34552"/>
              <a:gd name="adj2" fmla="val -77873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>
                <a:latin typeface="+mn-ea"/>
              </a:rPr>
              <a:t>홈페이지에 입력한 </a:t>
            </a:r>
            <a:r>
              <a:rPr lang="ko-KR" altLang="en-US" sz="900" b="1" dirty="0" smtClean="0">
                <a:latin typeface="+mn-ea"/>
              </a:rPr>
              <a:t>내용과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err="1" smtClean="0">
                <a:latin typeface="+mn-ea"/>
              </a:rPr>
              <a:t>업로드한</a:t>
            </a:r>
            <a:r>
              <a:rPr lang="ko-KR" altLang="en-US" sz="900" b="1" dirty="0" smtClean="0">
                <a:latin typeface="+mn-ea"/>
              </a:rPr>
              <a:t> </a:t>
            </a:r>
            <a:r>
              <a:rPr lang="ko-KR" altLang="en-US" sz="900" b="1" dirty="0">
                <a:latin typeface="+mn-ea"/>
              </a:rPr>
              <a:t>파일의 </a:t>
            </a:r>
            <a:r>
              <a:rPr lang="ko-KR" altLang="en-US" sz="900" b="1" dirty="0" smtClean="0">
                <a:latin typeface="+mn-ea"/>
              </a:rPr>
              <a:t>내용이 같아야 하며</a:t>
            </a:r>
            <a:r>
              <a:rPr lang="en-US" altLang="ko-KR" sz="900" b="1" dirty="0" smtClean="0">
                <a:latin typeface="+mn-ea"/>
              </a:rPr>
              <a:t>, </a:t>
            </a:r>
          </a:p>
          <a:p>
            <a:pPr algn="ctr"/>
            <a:r>
              <a:rPr lang="ko-KR" altLang="en-US" sz="900" b="1" dirty="0" smtClean="0">
                <a:latin typeface="+mn-ea"/>
              </a:rPr>
              <a:t>해당 업로드는 필수사항이 아님</a:t>
            </a:r>
          </a:p>
        </p:txBody>
      </p:sp>
    </p:spTree>
    <p:extLst>
      <p:ext uri="{BB962C8B-B14F-4D97-AF65-F5344CB8AC3E}">
        <p14:creationId xmlns:p14="http://schemas.microsoft.com/office/powerpoint/2010/main" val="14465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1E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338211" cy="3308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안전 및 부정근로 예방 교육 이수보고서를 작성하고 홈페이지에 제출할 경우 출근부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작성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홈페이지에서 양식을 다운받아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교육내용을 작성하여 업로드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교육이수보고서 작성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교육사진 첨부 필수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근로지 담당자의 서명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이 기입된 안전교육이수보고서만 인정</a:t>
              </a: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5D2884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교육 이수시간의 경우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최대 </a:t>
              </a:r>
              <a:r>
                <a:rPr lang="en-US" altLang="ko-KR" sz="1900" b="1" dirty="0" smtClean="0">
                  <a:solidFill>
                    <a:srgbClr val="5D2884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5D2884"/>
                  </a:solidFill>
                  <a:latin typeface="+mn-ea"/>
                </a:rPr>
                <a:t>시간 근로시간으로 인정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안전교육이수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”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명시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4" y="679119"/>
            <a:ext cx="789744" cy="5918233"/>
            <a:chOff x="334794" y="679119"/>
            <a:chExt cx="789744" cy="5918233"/>
          </a:xfrm>
        </p:grpSpPr>
        <p:sp>
          <p:nvSpPr>
            <p:cNvPr id="26" name="갈매기형 수장 25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337342" y="4108143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5D288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안전교육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이수보고</a:t>
              </a:r>
              <a:r>
                <a:rPr lang="ko-KR" altLang="en-US" sz="1400" b="1" spc="-3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서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갈매기형 수장 29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36" name="갈매기형 수장 3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19549" y="475886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입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력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41" name="갈매기형 수장 40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42" name="갈매기형 수장 41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1" name="그룹 30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32" name="순서도: 대체 처리 31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3" name="순서도: 병합 32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327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1E8F8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국가근로장학금</a:t>
              </a:r>
              <a:r>
                <a:rPr lang="en-US" altLang="ko-KR" sz="1600" b="1" spc="-150" dirty="0">
                  <a:solidFill>
                    <a:srgbClr val="5D2884"/>
                  </a:solidFill>
                  <a:latin typeface="+mn-ea"/>
                </a:rPr>
                <a:t>&gt;</a:t>
              </a:r>
              <a:r>
                <a:rPr lang="ko-KR" altLang="en-US" sz="1600" b="1" spc="-150" dirty="0">
                  <a:solidFill>
                    <a:srgbClr val="5D2884"/>
                  </a:solidFill>
                  <a:latin typeface="+mn-ea"/>
                </a:rPr>
                <a:t>근로장학관리</a:t>
              </a:r>
              <a:r>
                <a:rPr lang="en-US" altLang="ko-KR" sz="1600" b="1" spc="-150" dirty="0" smtClean="0">
                  <a:solidFill>
                    <a:srgbClr val="5D2884"/>
                  </a:solidFill>
                  <a:latin typeface="+mn-ea"/>
                </a:rPr>
                <a:t>&gt; </a:t>
              </a:r>
              <a:r>
                <a:rPr lang="ko-KR" altLang="en-US" sz="1600" b="1" spc="-150" dirty="0" smtClean="0">
                  <a:solidFill>
                    <a:srgbClr val="5D2884"/>
                  </a:solidFill>
                  <a:latin typeface="+mn-ea"/>
                </a:rPr>
                <a:t>교육이수보고서관리</a:t>
              </a:r>
              <a:endParaRPr lang="ko-KR" altLang="en-US" sz="1600" b="1" spc="-15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735" y="2564908"/>
            <a:ext cx="2815228" cy="36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394521" y="3092936"/>
            <a:ext cx="5381199" cy="2363978"/>
            <a:chOff x="394521" y="3092936"/>
            <a:chExt cx="5381199" cy="2363978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521" y="3092936"/>
              <a:ext cx="5365735" cy="22310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4704914" y="4989829"/>
              <a:ext cx="476567" cy="14671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4" name="타원 23"/>
            <p:cNvSpPr>
              <a:spLocks noChangeArrowheads="1"/>
            </p:cNvSpPr>
            <p:nvPr/>
          </p:nvSpPr>
          <p:spPr bwMode="auto">
            <a:xfrm>
              <a:off x="4420914" y="4941768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1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5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18807330">
              <a:off x="4948044" y="4993176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직사각형 30"/>
            <p:cNvSpPr/>
            <p:nvPr/>
          </p:nvSpPr>
          <p:spPr>
            <a:xfrm>
              <a:off x="1862167" y="4869160"/>
              <a:ext cx="1341681" cy="226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624" b="41452"/>
            <a:stretch/>
          </p:blipFill>
          <p:spPr bwMode="auto">
            <a:xfrm>
              <a:off x="394521" y="3092936"/>
              <a:ext cx="5381199" cy="1263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1021352" y="4600178"/>
              <a:ext cx="287259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2018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481203" y="4600178"/>
              <a:ext cx="210315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</a:t>
              </a:r>
              <a:endParaRPr lang="ko-KR" altLang="en-US" sz="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2053755" y="462938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696509" y="4621767"/>
              <a:ext cx="1030901" cy="1630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29" name="모서리가 둥근 사각형 설명선 28"/>
            <p:cNvSpPr/>
            <p:nvPr/>
          </p:nvSpPr>
          <p:spPr>
            <a:xfrm>
              <a:off x="3109274" y="4256028"/>
              <a:ext cx="2016225" cy="454897"/>
            </a:xfrm>
            <a:prstGeom prst="wedgeRoundRectCallout">
              <a:avLst>
                <a:gd name="adj1" fmla="val 38369"/>
                <a:gd name="adj2" fmla="val 86630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양식을 </a:t>
              </a:r>
              <a:r>
                <a:rPr lang="ko-KR" altLang="en-US" sz="900" b="1" dirty="0" err="1" smtClean="0">
                  <a:latin typeface="+mn-ea"/>
                </a:rPr>
                <a:t>다운로드하여</a:t>
              </a:r>
              <a:r>
                <a:rPr lang="ko-KR" altLang="en-US" sz="900" b="1" dirty="0" smtClean="0">
                  <a:latin typeface="+mn-ea"/>
                </a:rPr>
                <a:t> </a:t>
              </a:r>
              <a:r>
                <a:rPr lang="ko-KR" altLang="en-US" sz="900" b="1" dirty="0" err="1" smtClean="0">
                  <a:latin typeface="+mn-ea"/>
                </a:rPr>
                <a:t>근로지에서</a:t>
              </a:r>
              <a:r>
                <a:rPr lang="en-US" altLang="ko-KR" sz="900" b="1" dirty="0" smtClean="0">
                  <a:latin typeface="+mn-ea"/>
                </a:rPr>
                <a:t/>
              </a:r>
              <a:br>
                <a:rPr lang="en-US" altLang="ko-KR" sz="900" b="1" dirty="0" smtClean="0">
                  <a:latin typeface="+mn-ea"/>
                </a:rPr>
              </a:br>
              <a:r>
                <a:rPr lang="ko-KR" altLang="en-US" sz="900" b="1" dirty="0" smtClean="0">
                  <a:latin typeface="+mn-ea"/>
                </a:rPr>
                <a:t>받은 교육내용을 작성하여 업로드</a:t>
              </a:r>
            </a:p>
          </p:txBody>
        </p:sp>
        <p:pic>
          <p:nvPicPr>
            <p:cNvPr id="3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146364"/>
              <a:ext cx="964784" cy="1996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7" name="Picture 3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25" t="40427" r="64257" b="56340"/>
            <a:stretch/>
          </p:blipFill>
          <p:spPr bwMode="auto">
            <a:xfrm>
              <a:off x="1259632" y="4151279"/>
              <a:ext cx="963170" cy="1874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325" y="3336185"/>
              <a:ext cx="1751969" cy="3088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직사각형 37"/>
            <p:cNvSpPr/>
            <p:nvPr/>
          </p:nvSpPr>
          <p:spPr>
            <a:xfrm>
              <a:off x="1070909" y="4631525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1468403" y="4629387"/>
              <a:ext cx="188723" cy="1609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bIns="108000" rtlCol="0" anchor="ctr"/>
            <a:lstStyle/>
            <a:p>
              <a:pPr algn="r"/>
              <a:endParaRPr lang="ko-KR" altLang="en-US" sz="1900" b="1">
                <a:latin typeface="+mn-ea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1242069" y="4166302"/>
              <a:ext cx="210703" cy="164611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1699495" y="4184726"/>
              <a:ext cx="162672" cy="126973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 dirty="0" smtClean="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cxnSp>
        <p:nvCxnSpPr>
          <p:cNvPr id="26" name="직선 화살표 연결선 25"/>
          <p:cNvCxnSpPr>
            <a:stCxn id="22" idx="0"/>
          </p:cNvCxnSpPr>
          <p:nvPr/>
        </p:nvCxnSpPr>
        <p:spPr>
          <a:xfrm flipV="1">
            <a:off x="4943198" y="4483476"/>
            <a:ext cx="1068962" cy="506353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32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18"/>
          <p:cNvSpPr txBox="1"/>
          <p:nvPr/>
        </p:nvSpPr>
        <p:spPr>
          <a:xfrm>
            <a:off x="6888957" y="97770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안전교육이수보고서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21" name="TextBox 20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5D2884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5D2884"/>
                </a:solidFill>
                <a:latin typeface="+mn-ea"/>
              </a:endParaRPr>
            </a:p>
          </p:txBody>
        </p:sp>
        <p:grpSp>
          <p:nvGrpSpPr>
            <p:cNvPr id="18" name="그룹 17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5D2884"/>
            </a:solidFill>
          </p:grpSpPr>
          <p:sp>
            <p:nvSpPr>
              <p:cNvPr id="19" name="순서도: 대체 처리 18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20" name="순서도: 병합 19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sp>
        <p:nvSpPr>
          <p:cNvPr id="41" name="직사각형 40"/>
          <p:cNvSpPr/>
          <p:nvPr/>
        </p:nvSpPr>
        <p:spPr>
          <a:xfrm>
            <a:off x="152878" y="2412010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1" y="3092936"/>
            <a:ext cx="5365735" cy="2231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5213062" y="5102235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862167" y="4869160"/>
            <a:ext cx="1341681" cy="22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3" t="19936" r="4624" b="41452"/>
          <a:stretch/>
        </p:blipFill>
        <p:spPr bwMode="auto">
          <a:xfrm>
            <a:off x="394521" y="3092936"/>
            <a:ext cx="5381199" cy="126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021352" y="4600178"/>
            <a:ext cx="287259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2018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81203" y="4600178"/>
            <a:ext cx="210315" cy="18466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ko-KR" sz="6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n-ea"/>
              </a:rPr>
              <a:t>2</a:t>
            </a:r>
            <a:endParaRPr lang="ko-KR" altLang="en-US" sz="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2053755" y="462938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96509" y="4621767"/>
            <a:ext cx="1030901" cy="163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522304" y="3295416"/>
            <a:ext cx="369828" cy="815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8999" y="4574160"/>
            <a:ext cx="202561" cy="22040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7" name="타원 36"/>
          <p:cNvSpPr>
            <a:spLocks noChangeArrowheads="1"/>
          </p:cNvSpPr>
          <p:nvPr/>
        </p:nvSpPr>
        <p:spPr bwMode="auto">
          <a:xfrm>
            <a:off x="179512" y="4562945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27637" y="4981891"/>
            <a:ext cx="356230" cy="1477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V="1">
            <a:off x="5271486" y="4356340"/>
            <a:ext cx="510967" cy="639472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>
            <a:spLocks noChangeArrowheads="1"/>
          </p:cNvSpPr>
          <p:nvPr/>
        </p:nvSpPr>
        <p:spPr bwMode="auto">
          <a:xfrm>
            <a:off x="5086959" y="4701137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5" name="모서리가 둥근 사각형 설명선 44"/>
          <p:cNvSpPr/>
          <p:nvPr/>
        </p:nvSpPr>
        <p:spPr>
          <a:xfrm>
            <a:off x="315641" y="3941660"/>
            <a:ext cx="1638610" cy="454897"/>
          </a:xfrm>
          <a:prstGeom prst="wedgeRoundRectCallout">
            <a:avLst>
              <a:gd name="adj1" fmla="val -34618"/>
              <a:gd name="adj2" fmla="val 84696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안전교육이수보고서를</a:t>
            </a:r>
            <a:r>
              <a:rPr lang="en-US" altLang="ko-KR" sz="900" b="1" dirty="0" smtClean="0">
                <a:latin typeface="+mn-ea"/>
              </a:rPr>
              <a:t/>
            </a:r>
            <a:br>
              <a:rPr lang="en-US" altLang="ko-KR" sz="900" b="1" dirty="0" smtClean="0">
                <a:latin typeface="+mn-ea"/>
              </a:rPr>
            </a:br>
            <a:r>
              <a:rPr lang="ko-KR" altLang="en-US" sz="900" b="1" dirty="0" smtClean="0">
                <a:latin typeface="+mn-ea"/>
              </a:rPr>
              <a:t>제출할</a:t>
            </a:r>
            <a:r>
              <a:rPr lang="en-US" altLang="ko-KR" sz="900" b="1" dirty="0">
                <a:latin typeface="+mn-ea"/>
              </a:rPr>
              <a:t> </a:t>
            </a:r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758" y="1231418"/>
            <a:ext cx="4022332" cy="3075930"/>
          </a:xfrm>
          <a:prstGeom prst="rect">
            <a:avLst/>
          </a:prstGeom>
          <a:noFill/>
          <a:ln w="19050">
            <a:solidFill>
              <a:srgbClr val="0E6B9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25" y="3336185"/>
            <a:ext cx="1751969" cy="30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1070909" y="4631525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454627" y="4620667"/>
            <a:ext cx="188723" cy="160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913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01013" y="1988840"/>
              <a:ext cx="7175443" cy="3093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 후 반드시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 이내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근로한 내용을 홈페이지 또는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모바일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어</a:t>
              </a:r>
              <a:r>
                <a:rPr lang="ko-KR" altLang="en-US" sz="1900" b="1" dirty="0" err="1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플</a:t>
              </a:r>
              <a:r>
                <a:rPr lang="ko-KR" altLang="en-US" sz="1900" b="1" dirty="0" err="1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에서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출근부 입력해야 함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5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일이 지난 후에는 출근부 입력이 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입력하지 않은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시간에 대해서는 장학금을 받을 수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없음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수정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)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→ 예시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: 20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일에 근로한 내용은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25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일까지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355DA5"/>
                </a:buClr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학기 중 근로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학업시간표에 등록한 시간에 근로한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내용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인정되지 않으며 출근부 입력 또한 불가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en-US" altLang="ko-KR" sz="2400" b="1" dirty="0">
                  <a:solidFill>
                    <a:srgbClr val="355DA5"/>
                  </a:solidFill>
                  <a:latin typeface="+mn-ea"/>
                </a:rPr>
                <a:t> </a:t>
              </a:r>
              <a:endParaRPr lang="en-US" altLang="ko-KR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42" name="갈매기형 수장 41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43" name="갈매기형 수장 42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44" name="갈매기형 수장 43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45" name="갈매기형 수장 44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  <p:sp>
          <p:nvSpPr>
            <p:cNvPr id="46" name="갈매기형 수장 45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55" name="갈매기형 수장 54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58" name="갈매기형 수장 57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59" name="갈매기형 수장 58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60" name="갈매기형 수장 59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61" name="갈매기형 수장 60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14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5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792" y="679119"/>
            <a:ext cx="789746" cy="5918233"/>
            <a:chOff x="334792" y="679119"/>
            <a:chExt cx="789746" cy="5918233"/>
          </a:xfrm>
        </p:grpSpPr>
        <p:sp>
          <p:nvSpPr>
            <p:cNvPr id="25" name="갈매기형 수장 24"/>
            <p:cNvSpPr/>
            <p:nvPr/>
          </p:nvSpPr>
          <p:spPr>
            <a:xfrm rot="5400000">
              <a:off x="416140" y="597773"/>
              <a:ext cx="613286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장학금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청</a:t>
              </a:r>
            </a:p>
          </p:txBody>
        </p:sp>
        <p:sp>
          <p:nvSpPr>
            <p:cNvPr id="26" name="갈매기형 수장 25"/>
            <p:cNvSpPr/>
            <p:nvPr/>
          </p:nvSpPr>
          <p:spPr>
            <a:xfrm rot="5400000">
              <a:off x="416139" y="1169701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학생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발</a:t>
              </a:r>
            </a:p>
          </p:txBody>
        </p:sp>
        <p:sp>
          <p:nvSpPr>
            <p:cNvPr id="28" name="갈매기형 수장 27"/>
            <p:cNvSpPr/>
            <p:nvPr/>
          </p:nvSpPr>
          <p:spPr>
            <a:xfrm rot="5400000">
              <a:off x="337342" y="4671795"/>
              <a:ext cx="770881" cy="775977"/>
            </a:xfrm>
            <a:prstGeom prst="chevron">
              <a:avLst>
                <a:gd name="adj" fmla="val 21368"/>
              </a:avLst>
            </a:prstGeom>
            <a:solidFill>
              <a:srgbClr val="D341A9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출근부</a:t>
              </a:r>
              <a:endParaRPr lang="en-US" altLang="ko-KR" sz="1400" b="1" spc="-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  <a:p>
              <a:pPr algn="ctr"/>
              <a:r>
                <a:rPr lang="ko-KR" altLang="en-US" sz="1400" b="1" spc="-3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입력</a:t>
              </a:r>
              <a:endParaRPr lang="en-US" altLang="ko-KR" sz="1400" b="1" spc="-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9" name="갈매기형 수장 28"/>
            <p:cNvSpPr/>
            <p:nvPr/>
          </p:nvSpPr>
          <p:spPr>
            <a:xfrm rot="5400000">
              <a:off x="420983" y="2885488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업무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계획서</a:t>
              </a:r>
              <a:endParaRPr lang="ko-KR" altLang="en-US" sz="12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1" name="갈매기형 수장 30"/>
            <p:cNvSpPr/>
            <p:nvPr/>
          </p:nvSpPr>
          <p:spPr>
            <a:xfrm rot="5400000">
              <a:off x="416139" y="2313559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학업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시간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표</a:t>
              </a:r>
            </a:p>
          </p:txBody>
        </p:sp>
        <p:sp>
          <p:nvSpPr>
            <p:cNvPr id="32" name="갈매기형 수장 31"/>
            <p:cNvSpPr/>
            <p:nvPr/>
          </p:nvSpPr>
          <p:spPr>
            <a:xfrm rot="5400000">
              <a:off x="419549" y="533079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출근부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제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출</a:t>
              </a:r>
            </a:p>
          </p:txBody>
        </p:sp>
        <p:sp>
          <p:nvSpPr>
            <p:cNvPr id="33" name="갈매기형 수장 32"/>
            <p:cNvSpPr/>
            <p:nvPr/>
          </p:nvSpPr>
          <p:spPr>
            <a:xfrm rot="5400000">
              <a:off x="419549" y="5902721"/>
              <a:ext cx="613285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장학금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spc="-300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지</a:t>
              </a:r>
              <a:r>
                <a:rPr lang="ko-KR" altLang="en-US" sz="1200" b="1" spc="-300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급</a:t>
              </a:r>
              <a:endParaRPr lang="en-US" altLang="ko-KR" sz="1200" b="1" spc="-300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4" name="갈매기형 수장 33"/>
            <p:cNvSpPr/>
            <p:nvPr/>
          </p:nvSpPr>
          <p:spPr>
            <a:xfrm rot="5400000">
              <a:off x="420983" y="1741630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서약서 및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사이버</a:t>
              </a:r>
              <a:r>
                <a:rPr lang="en-US" altLang="ko-KR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O.T</a:t>
              </a:r>
            </a:p>
          </p:txBody>
        </p:sp>
        <p:sp>
          <p:nvSpPr>
            <p:cNvPr id="39" name="갈매기형 수장 38"/>
            <p:cNvSpPr/>
            <p:nvPr/>
          </p:nvSpPr>
          <p:spPr>
            <a:xfrm rot="5400000">
              <a:off x="429906" y="345741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행</a:t>
              </a:r>
            </a:p>
          </p:txBody>
        </p:sp>
        <p:sp>
          <p:nvSpPr>
            <p:cNvPr id="40" name="갈매기형 수장 39"/>
            <p:cNvSpPr/>
            <p:nvPr/>
          </p:nvSpPr>
          <p:spPr>
            <a:xfrm rot="5400000">
              <a:off x="416137" y="4034467"/>
              <a:ext cx="613288" cy="775977"/>
            </a:xfrm>
            <a:prstGeom prst="chevron">
              <a:avLst>
                <a:gd name="adj" fmla="val 2631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" tIns="3600" rIns="3600" bIns="3600" rtlCol="0" anchor="t" anchorCtr="0"/>
            <a:lstStyle/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안전교육</a:t>
              </a:r>
              <a:endParaRPr lang="en-US" altLang="ko-KR" sz="12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이수보고</a:t>
              </a:r>
              <a:r>
                <a:rPr lang="ko-KR" altLang="en-US" sz="12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서</a:t>
              </a: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259632" y="1534622"/>
            <a:ext cx="7579592" cy="5100830"/>
            <a:chOff x="1259632" y="1534622"/>
            <a:chExt cx="7579592" cy="5100830"/>
          </a:xfrm>
        </p:grpSpPr>
        <p:sp>
          <p:nvSpPr>
            <p:cNvPr id="57" name="직사각형 56"/>
            <p:cNvSpPr/>
            <p:nvPr/>
          </p:nvSpPr>
          <p:spPr>
            <a:xfrm>
              <a:off x="1259632" y="1534622"/>
              <a:ext cx="7579592" cy="5100830"/>
            </a:xfrm>
            <a:prstGeom prst="rect">
              <a:avLst/>
            </a:prstGeom>
            <a:solidFill>
              <a:srgbClr val="FAEA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501013" y="1988840"/>
              <a:ext cx="7175443" cy="38933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일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주당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/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학기당 최대근로시간을 초과하여 출근부 입력이 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불가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하며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초과한 시간에 대하여 장학금 수령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불가</a:t>
              </a: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 -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주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20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월 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80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입력은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1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시간 단위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로만 입력가능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출근부 입력 시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장학생 본인명의의 공인인증서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필요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  <a:p>
              <a:pPr marL="285750" indent="-285750">
                <a:buClr>
                  <a:srgbClr val="D341A9"/>
                </a:buClr>
                <a:buFont typeface="Wingdings" panose="05000000000000000000" pitchFamily="2" charset="2"/>
                <a:buChar char="§"/>
              </a:pP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근로지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담당자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(</a:t>
              </a:r>
              <a:r>
                <a:rPr lang="ko-KR" altLang="en-US" sz="1900" b="1" dirty="0" err="1" smtClean="0">
                  <a:solidFill>
                    <a:srgbClr val="D341A9"/>
                  </a:solidFill>
                  <a:latin typeface="+mn-ea"/>
                </a:rPr>
                <a:t>학생복지처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)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가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장학생이 작성한 출근부를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매일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확인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하고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,</a:t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월말에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“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대학제출 처리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”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를 하여야 </a:t>
              </a:r>
              <a:r>
                <a:rPr lang="ko-KR" altLang="en-US" sz="1900" b="1" dirty="0" smtClean="0">
                  <a:solidFill>
                    <a:srgbClr val="D341A9"/>
                  </a:solidFill>
                  <a:latin typeface="+mn-ea"/>
                </a:rPr>
                <a:t>해당월의 출근부가 인정</a:t>
              </a:r>
              <a:endParaRPr lang="en-US" altLang="ko-KR" sz="1900" b="1" dirty="0" smtClean="0">
                <a:solidFill>
                  <a:srgbClr val="D341A9"/>
                </a:solidFill>
                <a:latin typeface="+mn-ea"/>
              </a:endParaRPr>
            </a:p>
            <a:p>
              <a:pPr>
                <a:buClr>
                  <a:srgbClr val="D341A9"/>
                </a:buClr>
              </a:pPr>
              <a:r>
                <a:rPr lang="en-US" altLang="ko-KR" sz="1900" b="1" dirty="0">
                  <a:solidFill>
                    <a:srgbClr val="D341A9"/>
                  </a:solidFill>
                  <a:latin typeface="+mn-ea"/>
                </a:rPr>
                <a:t> </a:t>
              </a:r>
              <a:r>
                <a:rPr lang="en-US" altLang="ko-KR" sz="1900" b="1" dirty="0" smtClean="0">
                  <a:solidFill>
                    <a:srgbClr val="D341A9"/>
                  </a:solidFill>
                  <a:latin typeface="+mn-ea"/>
                </a:rPr>
                <a:t>  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되어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장학금 지급이 가능</a:t>
              </a:r>
              <a: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900" b="1" dirty="0" smtClean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</a:br>
              <a:endParaRPr lang="en-US" altLang="ko-KR" sz="1900" b="1" dirty="0" smtClean="0">
                <a:solidFill>
                  <a:schemeClr val="bg2">
                    <a:lumMod val="5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331640" y="764704"/>
            <a:ext cx="3672408" cy="864096"/>
            <a:chOff x="1331640" y="764704"/>
            <a:chExt cx="3672408" cy="864096"/>
          </a:xfrm>
        </p:grpSpPr>
        <p:grpSp>
          <p:nvGrpSpPr>
            <p:cNvPr id="30" name="그룹 29"/>
            <p:cNvGrpSpPr/>
            <p:nvPr/>
          </p:nvGrpSpPr>
          <p:grpSpPr>
            <a:xfrm>
              <a:off x="1331640" y="787130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36" name="순서도: 대체 처리 35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200" b="1" spc="-300" dirty="0" smtClean="0">
                    <a:latin typeface="+mn-ea"/>
                  </a:rPr>
                  <a:t>01</a:t>
                </a:r>
                <a:endParaRPr lang="ko-KR" altLang="en-US" sz="3200" b="1" spc="-300" dirty="0">
                  <a:latin typeface="+mn-ea"/>
                </a:endParaRPr>
              </a:p>
            </p:txBody>
          </p:sp>
          <p:sp>
            <p:nvSpPr>
              <p:cNvPr id="37" name="순서도: 병합 36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105982" y="764704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유의사항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39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3508" y="2417285"/>
            <a:ext cx="8856984" cy="40360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519181" y="980728"/>
            <a:ext cx="8117395" cy="1224136"/>
            <a:chOff x="519181" y="980728"/>
            <a:chExt cx="8117395" cy="1224136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519181" y="1738908"/>
              <a:ext cx="8117395" cy="465956"/>
            </a:xfrm>
            <a:prstGeom prst="roundRect">
              <a:avLst>
                <a:gd name="adj" fmla="val 50000"/>
              </a:avLst>
            </a:prstGeom>
            <a:solidFill>
              <a:srgbClr val="FAEAF6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>
                  <a:solidFill>
                    <a:srgbClr val="D341A9"/>
                  </a:solidFill>
                  <a:latin typeface="+mn-ea"/>
                </a:rPr>
                <a:t>장학금</a:t>
              </a:r>
              <a:r>
                <a:rPr lang="en-US" altLang="ko-KR" sz="160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rgbClr val="D341A9"/>
                  </a:solidFill>
                  <a:latin typeface="+mn-ea"/>
                </a:rPr>
                <a:t>국가 근로 및 취업연계장학금</a:t>
              </a:r>
              <a:r>
                <a:rPr lang="en-US" altLang="ko-KR" sz="160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rgbClr val="D341A9"/>
                  </a:solidFill>
                  <a:latin typeface="+mn-ea"/>
                </a:rPr>
                <a:t>국가근로장학금</a:t>
              </a:r>
              <a:r>
                <a:rPr lang="en-US" altLang="ko-KR" sz="1600" b="1" dirty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 dirty="0">
                  <a:solidFill>
                    <a:srgbClr val="D341A9"/>
                  </a:solidFill>
                  <a:latin typeface="+mn-ea"/>
                </a:rPr>
                <a:t>근로장학관리</a:t>
              </a:r>
              <a:r>
                <a:rPr lang="en-US" altLang="ko-KR" sz="1600" b="1" dirty="0" smtClean="0">
                  <a:solidFill>
                    <a:srgbClr val="D341A9"/>
                  </a:solidFill>
                  <a:latin typeface="+mn-ea"/>
                </a:rPr>
                <a:t>&gt;</a:t>
              </a:r>
              <a:r>
                <a:rPr lang="ko-KR" altLang="en-US" sz="1600" b="1" dirty="0" smtClean="0">
                  <a:solidFill>
                    <a:srgbClr val="D341A9"/>
                  </a:solidFill>
                  <a:latin typeface="+mn-ea"/>
                </a:rPr>
                <a:t>출근부관리</a:t>
              </a:r>
              <a:endParaRPr lang="ko-KR" altLang="en-US" sz="1600" b="1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564904"/>
            <a:ext cx="6924137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1202223" y="4832597"/>
            <a:ext cx="168536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31" name="타원 30"/>
          <p:cNvSpPr>
            <a:spLocks noChangeArrowheads="1"/>
          </p:cNvSpPr>
          <p:nvPr/>
        </p:nvSpPr>
        <p:spPr bwMode="auto">
          <a:xfrm>
            <a:off x="918223" y="4784536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2" name="모서리가 둥근 사각형 설명선 31"/>
          <p:cNvSpPr/>
          <p:nvPr/>
        </p:nvSpPr>
        <p:spPr>
          <a:xfrm>
            <a:off x="321711" y="4210410"/>
            <a:ext cx="1638610" cy="454897"/>
          </a:xfrm>
          <a:prstGeom prst="wedgeRoundRectCallout">
            <a:avLst>
              <a:gd name="adj1" fmla="val 7234"/>
              <a:gd name="adj2" fmla="val 80830"/>
              <a:gd name="adj3" fmla="val 16667"/>
            </a:avLst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latin typeface="+mn-ea"/>
              </a:rPr>
              <a:t>출근부를 입력할</a:t>
            </a:r>
            <a:endParaRPr lang="en-US" altLang="ko-KR" sz="900" b="1" dirty="0" smtClean="0">
              <a:latin typeface="+mn-ea"/>
            </a:endParaRPr>
          </a:p>
          <a:p>
            <a:pPr algn="ctr"/>
            <a:r>
              <a:rPr lang="ko-KR" altLang="en-US" sz="900" b="1" dirty="0" err="1" smtClean="0">
                <a:latin typeface="+mn-ea"/>
              </a:rPr>
              <a:t>근로지를</a:t>
            </a:r>
            <a:r>
              <a:rPr lang="ko-KR" altLang="en-US" sz="900" b="1" dirty="0" smtClean="0">
                <a:latin typeface="+mn-ea"/>
              </a:rPr>
              <a:t>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2222304" y="4840132"/>
            <a:ext cx="2493711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380928" y="4842083"/>
            <a:ext cx="545794" cy="1467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+mn-ea"/>
            </a:endParaRPr>
          </a:p>
        </p:txBody>
      </p:sp>
      <p:sp>
        <p:nvSpPr>
          <p:cNvPr id="25" name="타원 24"/>
          <p:cNvSpPr>
            <a:spLocks noChangeArrowheads="1"/>
          </p:cNvSpPr>
          <p:nvPr/>
        </p:nvSpPr>
        <p:spPr bwMode="auto">
          <a:xfrm>
            <a:off x="7092780" y="477878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23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07330">
            <a:off x="7800929" y="4801278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1547664" y="4821018"/>
            <a:ext cx="325088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1115616" y="2564904"/>
            <a:ext cx="6924137" cy="1510260"/>
            <a:chOff x="1115616" y="2564904"/>
            <a:chExt cx="6924137" cy="1510260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23" t="19936" r="4804" b="44265"/>
            <a:stretch/>
          </p:blipFill>
          <p:spPr bwMode="auto">
            <a:xfrm>
              <a:off x="1115616" y="2564904"/>
              <a:ext cx="6924137" cy="1510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2304" y="3794618"/>
              <a:ext cx="2520280" cy="2648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8" name="직사각형 27"/>
          <p:cNvSpPr/>
          <p:nvPr/>
        </p:nvSpPr>
        <p:spPr>
          <a:xfrm>
            <a:off x="2242397" y="3813850"/>
            <a:ext cx="272719" cy="184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867718" y="3820068"/>
            <a:ext cx="95919" cy="178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79367" y="3816321"/>
            <a:ext cx="635302" cy="2353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" r="3047" b="94244"/>
          <a:stretch/>
        </p:blipFill>
        <p:spPr bwMode="auto">
          <a:xfrm>
            <a:off x="1115616" y="2564904"/>
            <a:ext cx="6924137" cy="25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25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" name="직사각형 20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395536" y="2204864"/>
            <a:ext cx="8208912" cy="4045724"/>
            <a:chOff x="395536" y="2204864"/>
            <a:chExt cx="8208912" cy="4045724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204864"/>
              <a:ext cx="6624736" cy="40457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직사각형 17"/>
            <p:cNvSpPr/>
            <p:nvPr/>
          </p:nvSpPr>
          <p:spPr>
            <a:xfrm>
              <a:off x="2273364" y="4464703"/>
              <a:ext cx="897852" cy="5886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>
                <a:latin typeface="+mn-ea"/>
              </a:endParaRPr>
            </a:p>
          </p:txBody>
        </p:sp>
        <p:sp>
          <p:nvSpPr>
            <p:cNvPr id="22" name="타원 21"/>
            <p:cNvSpPr>
              <a:spLocks noChangeArrowheads="1"/>
            </p:cNvSpPr>
            <p:nvPr/>
          </p:nvSpPr>
          <p:spPr bwMode="auto">
            <a:xfrm>
              <a:off x="1985216" y="4474716"/>
              <a:ext cx="253297" cy="242833"/>
            </a:xfrm>
            <a:prstGeom prst="ellipse">
              <a:avLst/>
            </a:prstGeom>
            <a:solidFill>
              <a:srgbClr val="FFFF00"/>
            </a:solidFill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srgbClr val="000000"/>
                  </a:solidFill>
                  <a:latin typeface="+mn-ea"/>
                  <a:ea typeface="+mn-ea"/>
                </a:rPr>
                <a:t>3</a:t>
              </a:r>
              <a:endParaRPr lang="ko-KR" altLang="en-US" b="1" dirty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pic>
          <p:nvPicPr>
            <p:cNvPr id="2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18807330">
              <a:off x="2929233" y="4831568"/>
              <a:ext cx="483966" cy="443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25" name="직선 화살표 연결선 24"/>
            <p:cNvCxnSpPr/>
            <p:nvPr/>
          </p:nvCxnSpPr>
          <p:spPr>
            <a:xfrm flipV="1">
              <a:off x="3171216" y="4344457"/>
              <a:ext cx="956036" cy="452696"/>
            </a:xfrm>
            <a:prstGeom prst="straightConnector1">
              <a:avLst/>
            </a:prstGeom>
            <a:ln w="1905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모서리가 둥근 사각형 설명선 25"/>
            <p:cNvSpPr/>
            <p:nvPr/>
          </p:nvSpPr>
          <p:spPr>
            <a:xfrm>
              <a:off x="1360867" y="3815554"/>
              <a:ext cx="1731802" cy="454897"/>
            </a:xfrm>
            <a:prstGeom prst="wedgeRoundRectCallout">
              <a:avLst>
                <a:gd name="adj1" fmla="val 17429"/>
                <a:gd name="adj2" fmla="val 86629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smtClean="0">
                  <a:latin typeface="+mn-ea"/>
                </a:rPr>
                <a:t>달력에서 근로날짜 클릭하여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근로시간 및 내용 입력</a:t>
              </a: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9952" y="2548994"/>
              <a:ext cx="4464496" cy="2848459"/>
              <a:chOff x="771525" y="1181100"/>
              <a:chExt cx="10618046" cy="6280348"/>
            </a:xfrm>
          </p:grpSpPr>
          <p:pic>
            <p:nvPicPr>
              <p:cNvPr id="8195" name="Picture 3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525" y="1181100"/>
                <a:ext cx="10618046" cy="628034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9" name="직사각형 28"/>
              <p:cNvSpPr/>
              <p:nvPr/>
            </p:nvSpPr>
            <p:spPr>
              <a:xfrm>
                <a:off x="1064096" y="2564904"/>
                <a:ext cx="7540352" cy="2626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bIns="108000" rtlCol="0" anchor="ctr"/>
              <a:lstStyle/>
              <a:p>
                <a:pPr algn="r"/>
                <a:endParaRPr lang="ko-KR" altLang="en-US" sz="1900" b="1">
                  <a:latin typeface="+mn-ea"/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4127252" y="2542535"/>
              <a:ext cx="4477196" cy="2854918"/>
            </a:xfrm>
            <a:prstGeom prst="rect">
              <a:avLst/>
            </a:prstGeom>
            <a:noFill/>
            <a:ln w="19050">
              <a:solidFill>
                <a:srgbClr val="0070C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3515876" y="2980256"/>
            <a:ext cx="393827" cy="16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bIns="108000" rtlCol="0" anchor="ctr"/>
          <a:lstStyle/>
          <a:p>
            <a:pPr algn="r"/>
            <a:endParaRPr lang="ko-KR" altLang="en-US" sz="1900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pic>
        <p:nvPicPr>
          <p:cNvPr id="39" name="Picture 4" descr="C:\Users\koo-kim-home\Desktop\독수리\han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07330">
            <a:off x="1863793" y="3055700"/>
            <a:ext cx="483966" cy="443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629683" y="3026035"/>
            <a:ext cx="701705" cy="25142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 eaLnBrk="0" hangingPunct="0"/>
            <a:endParaRPr lang="ko-KR" altLang="en-US" sz="1100" b="1">
              <a:solidFill>
                <a:srgbClr val="000000"/>
              </a:solidFill>
              <a:latin typeface="+mn-ea"/>
              <a:ea typeface="+mn-ea"/>
              <a:cs typeface="Arial" pitchFamily="34" charset="0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4392391" y="4747421"/>
            <a:ext cx="840769" cy="913827"/>
            <a:chOff x="3187868" y="2352328"/>
            <a:chExt cx="705499" cy="761813"/>
          </a:xfrm>
        </p:grpSpPr>
        <p:sp>
          <p:nvSpPr>
            <p:cNvPr id="31" name="직사각형 30"/>
            <p:cNvSpPr>
              <a:spLocks noChangeArrowheads="1"/>
            </p:cNvSpPr>
            <p:nvPr/>
          </p:nvSpPr>
          <p:spPr bwMode="auto">
            <a:xfrm>
              <a:off x="3187868" y="2352328"/>
              <a:ext cx="406066" cy="486828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100" kern="1200">
                  <a:solidFill>
                    <a:schemeClr val="tx1"/>
                  </a:solidFill>
                  <a:latin typeface="가는각진제목체" pitchFamily="18" charset="-127"/>
                  <a:ea typeface="가는각진제목체" pitchFamily="18" charset="-127"/>
                  <a:cs typeface="+mn-cs"/>
                </a:defRPr>
              </a:lvl9pPr>
            </a:lstStyle>
            <a:p>
              <a:pPr algn="ctr" eaLnBrk="0" hangingPunct="0"/>
              <a:endParaRPr lang="ko-KR" altLang="en-US" sz="1100" b="1">
                <a:solidFill>
                  <a:srgbClr val="000000"/>
                </a:solidFill>
                <a:latin typeface="+mn-ea"/>
                <a:ea typeface="+mn-ea"/>
                <a:cs typeface="Arial" pitchFamily="34" charset="0"/>
              </a:endParaRPr>
            </a:p>
          </p:txBody>
        </p:sp>
        <p:pic>
          <p:nvPicPr>
            <p:cNvPr id="33" name="Picture 4" descr="C:\Users\koo-kim-home\Desktop\독수리\hand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8807330">
              <a:off x="3458066" y="2678839"/>
              <a:ext cx="403460" cy="4671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" name="타원 37"/>
          <p:cNvSpPr>
            <a:spLocks noChangeArrowheads="1"/>
          </p:cNvSpPr>
          <p:nvPr/>
        </p:nvSpPr>
        <p:spPr bwMode="auto">
          <a:xfrm>
            <a:off x="1496719" y="286246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타원 40"/>
          <p:cNvSpPr>
            <a:spLocks noChangeArrowheads="1"/>
          </p:cNvSpPr>
          <p:nvPr/>
        </p:nvSpPr>
        <p:spPr bwMode="auto">
          <a:xfrm>
            <a:off x="4283110" y="4600581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8" name="타원 47"/>
          <p:cNvSpPr>
            <a:spLocks noChangeArrowheads="1"/>
          </p:cNvSpPr>
          <p:nvPr/>
        </p:nvSpPr>
        <p:spPr bwMode="auto">
          <a:xfrm>
            <a:off x="6682741" y="3978032"/>
            <a:ext cx="253297" cy="242833"/>
          </a:xfrm>
          <a:prstGeom prst="ellipse">
            <a:avLst/>
          </a:prstGeom>
          <a:solidFill>
            <a:srgbClr val="FFFF00"/>
          </a:solid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 lIns="0" tIns="0" rIns="0" b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100" kern="12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  <a:cs typeface="+mn-cs"/>
              </a:defRPr>
            </a:lvl9pPr>
          </a:lstStyle>
          <a:p>
            <a:pPr algn="ctr"/>
            <a:r>
              <a:rPr lang="en-US" altLang="ko-KR" b="1" dirty="0" smtClean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endParaRPr lang="ko-KR" altLang="en-US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362" y="2333654"/>
            <a:ext cx="2254806" cy="358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" name="직사각형 39"/>
          <p:cNvSpPr/>
          <p:nvPr/>
        </p:nvSpPr>
        <p:spPr>
          <a:xfrm>
            <a:off x="827584" y="2302117"/>
            <a:ext cx="2290583" cy="3618329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46614" y="3074182"/>
            <a:ext cx="491795" cy="1551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746614" y="2865736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111" y="2348880"/>
            <a:ext cx="2155368" cy="3557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직사각형 50"/>
          <p:cNvSpPr/>
          <p:nvPr/>
        </p:nvSpPr>
        <p:spPr>
          <a:xfrm>
            <a:off x="5860329" y="2348881"/>
            <a:ext cx="2176150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grpSp>
        <p:nvGrpSpPr>
          <p:cNvPr id="52" name="그룹 51"/>
          <p:cNvGrpSpPr/>
          <p:nvPr/>
        </p:nvGrpSpPr>
        <p:grpSpPr>
          <a:xfrm>
            <a:off x="6626585" y="5785979"/>
            <a:ext cx="1698000" cy="436927"/>
            <a:chOff x="5698160" y="1119954"/>
            <a:chExt cx="2551651" cy="655390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698160" y="1229466"/>
              <a:ext cx="2437835" cy="545878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796813" y="1344606"/>
              <a:ext cx="2452998" cy="3693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메인 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&gt;&gt;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장학금 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&gt;&gt;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출근부등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록</a:t>
              </a:r>
            </a:p>
          </p:txBody>
        </p:sp>
        <p:sp>
          <p:nvSpPr>
            <p:cNvPr id="55" name="이등변 삼각형 54"/>
            <p:cNvSpPr/>
            <p:nvPr/>
          </p:nvSpPr>
          <p:spPr>
            <a:xfrm>
              <a:off x="6079046" y="1119954"/>
              <a:ext cx="118244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6" name="직사각형 55"/>
          <p:cNvSpPr/>
          <p:nvPr/>
        </p:nvSpPr>
        <p:spPr>
          <a:xfrm>
            <a:off x="6775939" y="5251041"/>
            <a:ext cx="348599" cy="5209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6724803" y="503788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672" y="2348881"/>
            <a:ext cx="2232000" cy="3601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직사각형 58"/>
          <p:cNvSpPr/>
          <p:nvPr/>
        </p:nvSpPr>
        <p:spPr>
          <a:xfrm flipV="1">
            <a:off x="3590309" y="2720028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 flipV="1">
            <a:off x="3385111" y="2654776"/>
            <a:ext cx="782503" cy="2085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3381679" y="2613968"/>
            <a:ext cx="1357781" cy="251158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tx1">
                    <a:alpha val="0"/>
                  </a:schemeClr>
                </a:solidFill>
              </a:ln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57636" y="2363287"/>
            <a:ext cx="2238178" cy="3557160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3409598" y="241036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245961" y="2060848"/>
            <a:ext cx="2165978" cy="467039"/>
            <a:chOff x="5688385" y="1219959"/>
            <a:chExt cx="3254900" cy="700559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5698160" y="1229466"/>
              <a:ext cx="3128293" cy="566886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688385" y="1219959"/>
              <a:ext cx="3254900" cy="600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플레이스토어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(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아이폰의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경우 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앱스토어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)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에서</a:t>
              </a:r>
              <a:endParaRPr lang="en-US" altLang="ko-KR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  <a:p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‘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한국장학재단</a:t>
              </a:r>
              <a:r>
                <a:rPr lang="en-US" altLang="ko-KR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’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검색 후 </a:t>
              </a:r>
              <a:r>
                <a:rPr lang="ko-KR" altLang="en-US" sz="1000" spc="-10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앱</a:t>
              </a:r>
              <a:r>
                <a:rPr lang="ko-KR" altLang="en-US" sz="100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 설치</a:t>
              </a:r>
            </a:p>
          </p:txBody>
        </p:sp>
        <p:sp>
          <p:nvSpPr>
            <p:cNvPr id="67" name="이등변 삼각형 66"/>
            <p:cNvSpPr/>
            <p:nvPr/>
          </p:nvSpPr>
          <p:spPr>
            <a:xfrm rot="10800000">
              <a:off x="6079046" y="1818584"/>
              <a:ext cx="118245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7" name="TextBox 46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근로 진행절차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33" name="TextBox 18"/>
          <p:cNvSpPr txBox="1"/>
          <p:nvPr/>
        </p:nvSpPr>
        <p:spPr>
          <a:xfrm>
            <a:off x="7248997" y="97770"/>
            <a:ext cx="1355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3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출근부 입력</a:t>
            </a:r>
            <a:endParaRPr lang="ko-KR" altLang="en-US" sz="2000" b="1" spc="-3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43508" y="1712546"/>
            <a:ext cx="8856984" cy="47407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39552" y="980728"/>
            <a:ext cx="3672408" cy="864096"/>
            <a:chOff x="539552" y="980728"/>
            <a:chExt cx="3672408" cy="864096"/>
          </a:xfrm>
        </p:grpSpPr>
        <p:grpSp>
          <p:nvGrpSpPr>
            <p:cNvPr id="14" name="그룹 13"/>
            <p:cNvGrpSpPr/>
            <p:nvPr/>
          </p:nvGrpSpPr>
          <p:grpSpPr>
            <a:xfrm>
              <a:off x="539552" y="1003154"/>
              <a:ext cx="675203" cy="841670"/>
              <a:chOff x="1115616" y="1504528"/>
              <a:chExt cx="720080" cy="916360"/>
            </a:xfrm>
            <a:solidFill>
              <a:srgbClr val="D341A9"/>
            </a:solidFill>
          </p:grpSpPr>
          <p:sp>
            <p:nvSpPr>
              <p:cNvPr id="15" name="순서도: 대체 처리 14"/>
              <p:cNvSpPr/>
              <p:nvPr/>
            </p:nvSpPr>
            <p:spPr>
              <a:xfrm>
                <a:off x="1115616" y="1504528"/>
                <a:ext cx="720080" cy="700336"/>
              </a:xfrm>
              <a:prstGeom prst="flowChartAlternate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US" altLang="ko-KR" sz="3100" b="1" spc="-300" dirty="0" smtClean="0">
                    <a:latin typeface="+mn-ea"/>
                  </a:rPr>
                  <a:t>02</a:t>
                </a:r>
                <a:endParaRPr lang="ko-KR" altLang="en-US" sz="3100" b="1" spc="-300" dirty="0">
                  <a:latin typeface="+mn-ea"/>
                </a:endParaRPr>
              </a:p>
            </p:txBody>
          </p:sp>
          <p:sp>
            <p:nvSpPr>
              <p:cNvPr id="16" name="순서도: 병합 15"/>
              <p:cNvSpPr/>
              <p:nvPr/>
            </p:nvSpPr>
            <p:spPr>
              <a:xfrm>
                <a:off x="1331640" y="2132856"/>
                <a:ext cx="288032" cy="288032"/>
              </a:xfrm>
              <a:prstGeom prst="flowChartMerg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1313894" y="980728"/>
              <a:ext cx="28980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b="1" spc="-300" dirty="0" smtClean="0">
                  <a:solidFill>
                    <a:srgbClr val="D341A9"/>
                  </a:solidFill>
                  <a:latin typeface="+mn-ea"/>
                </a:rPr>
                <a:t>진행절차</a:t>
              </a:r>
              <a:endParaRPr lang="ko-KR" altLang="en-US" sz="3200" b="1" spc="-300" dirty="0">
                <a:solidFill>
                  <a:srgbClr val="D341A9"/>
                </a:solidFill>
                <a:latin typeface="+mn-ea"/>
              </a:endParaRPr>
            </a:p>
          </p:txBody>
        </p:sp>
      </p:grpSp>
      <p:pic>
        <p:nvPicPr>
          <p:cNvPr id="32" name="Picture 3" descr="C:\Users\p_neo06\Desktop\구세영\화면캡쳐\출근부등록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9" y="2366762"/>
            <a:ext cx="2346982" cy="350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그룹 33"/>
          <p:cNvGrpSpPr/>
          <p:nvPr/>
        </p:nvGrpSpPr>
        <p:grpSpPr>
          <a:xfrm>
            <a:off x="990723" y="2388780"/>
            <a:ext cx="2357141" cy="3488492"/>
            <a:chOff x="359697" y="1312893"/>
            <a:chExt cx="1850448" cy="2338694"/>
          </a:xfrm>
        </p:grpSpPr>
        <p:sp>
          <p:nvSpPr>
            <p:cNvPr id="36" name="직사각형 35"/>
            <p:cNvSpPr/>
            <p:nvPr/>
          </p:nvSpPr>
          <p:spPr>
            <a:xfrm>
              <a:off x="1065117" y="1835384"/>
              <a:ext cx="491795" cy="155126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37" name="타원 36"/>
            <p:cNvSpPr/>
            <p:nvPr/>
          </p:nvSpPr>
          <p:spPr>
            <a:xfrm>
              <a:off x="956461" y="1766137"/>
              <a:ext cx="169172" cy="167080"/>
            </a:xfrm>
            <a:prstGeom prst="ellipse">
              <a:avLst/>
            </a:prstGeom>
            <a:solidFill>
              <a:srgbClr val="C00000"/>
            </a:solidFill>
            <a:ln w="158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5587" tIns="27793" rIns="55587" bIns="27793" rtlCol="0" anchor="ctr"/>
            <a:lstStyle/>
            <a:p>
              <a:pPr algn="ctr"/>
              <a:r>
                <a:rPr lang="en-US" altLang="ko-KR" sz="90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ko-KR" altLang="en-US" sz="900" dirty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8" name="Picture 2" descr="C:\Users\p_neo06\Desktop\구세영\최종메뉴얼\출근부등록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697" y="1312893"/>
              <a:ext cx="1850448" cy="23386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직사각형 38"/>
            <p:cNvSpPr/>
            <p:nvPr/>
          </p:nvSpPr>
          <p:spPr>
            <a:xfrm>
              <a:off x="951616" y="1399388"/>
              <a:ext cx="712799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8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출근부 등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록</a:t>
              </a:r>
              <a:endPara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121340" y="199565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80268" y="1966170"/>
              <a:ext cx="648072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75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국가근로장학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80267" y="2440429"/>
              <a:ext cx="108012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다문화</a:t>
              </a:r>
              <a:r>
                <a:rPr lang="en-US" altLang="ko-KR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·</a:t>
              </a:r>
              <a:r>
                <a:rPr lang="ko-KR" altLang="en-US" sz="7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탈북학생</a:t>
              </a:r>
              <a:r>
                <a:rPr lang="ko-KR" altLang="en-US" sz="7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7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멘토링</a:t>
              </a:r>
              <a:endParaRPr lang="ko-KR" altLang="en-US" sz="7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55550" y="2872379"/>
              <a:ext cx="1264881" cy="183156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68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대학생 청소년 교육지원사업</a:t>
              </a: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85886" y="1684488"/>
              <a:ext cx="612665" cy="120878"/>
            </a:xfrm>
            <a:prstGeom prst="rect">
              <a:avLst/>
            </a:prstGeom>
            <a:solidFill>
              <a:schemeClr val="bg1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600" dirty="0" smtClean="0"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나의 출근부</a:t>
              </a:r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996832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 flipV="1">
            <a:off x="4078535" y="2659076"/>
            <a:ext cx="323622" cy="1450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3616234" y="3673404"/>
            <a:ext cx="2211162" cy="19878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892" y="4500578"/>
            <a:ext cx="277679" cy="3073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4791473" y="4333498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4911766" y="4852244"/>
            <a:ext cx="787395" cy="344790"/>
            <a:chOff x="5674901" y="1191524"/>
            <a:chExt cx="1732500" cy="517185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5698160" y="1300164"/>
              <a:ext cx="1709241" cy="408545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674901" y="1354395"/>
              <a:ext cx="1732500" cy="3462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9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근로 일자 선택</a:t>
              </a:r>
              <a:endParaRPr lang="ko-KR" altLang="en-US" sz="9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</p:txBody>
        </p:sp>
        <p:sp>
          <p:nvSpPr>
            <p:cNvPr id="56" name="이등변 삼각형 55"/>
            <p:cNvSpPr/>
            <p:nvPr/>
          </p:nvSpPr>
          <p:spPr>
            <a:xfrm>
              <a:off x="5782449" y="1191524"/>
              <a:ext cx="118244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4073845" y="2698151"/>
            <a:ext cx="1434259" cy="229782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750" dirty="0" smtClean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국가근로장학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4379420" y="3341806"/>
            <a:ext cx="208209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7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20xx</a:t>
            </a:r>
            <a:endParaRPr lang="ko-KR" altLang="en-US" sz="7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808419" y="3333991"/>
            <a:ext cx="205966" cy="131100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6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ko-KR" altLang="en-US" sz="6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350311" y="3311777"/>
            <a:ext cx="797753" cy="188059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cxnSp>
        <p:nvCxnSpPr>
          <p:cNvPr id="61" name="직선 연결선 60"/>
          <p:cNvCxnSpPr/>
          <p:nvPr/>
        </p:nvCxnSpPr>
        <p:spPr>
          <a:xfrm>
            <a:off x="3866987" y="2602190"/>
            <a:ext cx="16051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3873337" y="2366763"/>
            <a:ext cx="1598830" cy="206977"/>
          </a:xfrm>
          <a:prstGeom prst="rect">
            <a:avLst/>
          </a:prstGeom>
          <a:noFill/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851920" y="2386938"/>
            <a:ext cx="1783504" cy="222516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425992" y="2436997"/>
            <a:ext cx="631626" cy="12087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출근부 등</a:t>
            </a:r>
            <a:r>
              <a:rPr lang="ko-KR" altLang="en-US" sz="8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록</a:t>
            </a:r>
            <a:endParaRPr lang="ko-KR" altLang="en-US" sz="8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4180002" y="3188253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798159" y="2974390"/>
            <a:ext cx="793807" cy="277726"/>
            <a:chOff x="5495258" y="1232912"/>
            <a:chExt cx="1374115" cy="556630"/>
          </a:xfrm>
        </p:grpSpPr>
        <p:sp>
          <p:nvSpPr>
            <p:cNvPr id="67" name="모서리가 둥근 직사각형 66"/>
            <p:cNvSpPr/>
            <p:nvPr/>
          </p:nvSpPr>
          <p:spPr>
            <a:xfrm>
              <a:off x="5523652" y="1279062"/>
              <a:ext cx="1304501" cy="394312"/>
            </a:xfrm>
            <a:prstGeom prst="roundRect">
              <a:avLst>
                <a:gd name="adj" fmla="val 7467"/>
              </a:avLst>
            </a:prstGeom>
            <a:solidFill>
              <a:schemeClr val="bg1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8" name="이등변 삼각형 67"/>
            <p:cNvSpPr/>
            <p:nvPr/>
          </p:nvSpPr>
          <p:spPr>
            <a:xfrm rot="10800000">
              <a:off x="6182316" y="1687608"/>
              <a:ext cx="118245" cy="101934"/>
            </a:xfrm>
            <a:prstGeom prst="triangle">
              <a:avLst/>
            </a:prstGeom>
            <a:solidFill>
              <a:srgbClr val="107DA8"/>
            </a:solidFill>
            <a:ln w="19050">
              <a:solidFill>
                <a:srgbClr val="107DA8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00">
                <a:solidFill>
                  <a:schemeClr val="bg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95258" y="1232912"/>
              <a:ext cx="1374115" cy="4934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년도</a:t>
              </a:r>
              <a:r>
                <a:rPr lang="en-US" altLang="ko-KR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, </a:t>
              </a:r>
              <a:r>
                <a:rPr lang="ko-KR" altLang="en-US" sz="1000" spc="-1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한컴 윤고딕 230" panose="02020603020101020101" pitchFamily="18" charset="-127"/>
                  <a:ea typeface="한컴 윤고딕 230" panose="02020603020101020101" pitchFamily="18" charset="-127"/>
                </a:rPr>
                <a:t>월 선택</a:t>
              </a:r>
              <a:endParaRPr lang="ko-KR" altLang="en-US" sz="1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한컴 윤고딕 230" panose="02020603020101020101" pitchFamily="18" charset="-127"/>
                <a:ea typeface="한컴 윤고딕 230" panose="02020603020101020101" pitchFamily="18" charset="-127"/>
              </a:endParaRPr>
            </a:p>
          </p:txBody>
        </p:sp>
      </p:grpSp>
      <p:pic>
        <p:nvPicPr>
          <p:cNvPr id="70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3450" y="2348880"/>
            <a:ext cx="2346982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직사각형 71"/>
          <p:cNvSpPr/>
          <p:nvPr/>
        </p:nvSpPr>
        <p:spPr>
          <a:xfrm>
            <a:off x="6680546" y="2795223"/>
            <a:ext cx="1668215" cy="302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6910245" y="3228868"/>
            <a:ext cx="1334163" cy="178488"/>
          </a:xfrm>
          <a:prstGeom prst="rect">
            <a:avLst/>
          </a:prstGeom>
          <a:solidFill>
            <a:schemeClr val="bg1"/>
          </a:solidFill>
          <a:ln w="285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00" dirty="0" smtClean="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135542" y="2406647"/>
            <a:ext cx="2277976" cy="29734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37780" y="5405716"/>
            <a:ext cx="1135547" cy="4225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191177" y="5213950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63888" y="2372325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113450" y="2381849"/>
            <a:ext cx="2346982" cy="3495423"/>
          </a:xfrm>
          <a:prstGeom prst="rect">
            <a:avLst/>
          </a:prstGeom>
          <a:noFill/>
          <a:ln w="28575">
            <a:solidFill>
              <a:srgbClr val="5EC6F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00">
              <a:solidFill>
                <a:schemeClr val="bg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6705553" y="2517799"/>
            <a:ext cx="169172" cy="167080"/>
          </a:xfrm>
          <a:prstGeom prst="ellipse">
            <a:avLst/>
          </a:prstGeom>
          <a:solidFill>
            <a:srgbClr val="C00000"/>
          </a:solidFill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5587" tIns="27793" rIns="55587" bIns="27793" rtlCol="0" anchor="ctr"/>
          <a:lstStyle/>
          <a:p>
            <a:pPr algn="ctr"/>
            <a:r>
              <a:rPr lang="en-US" altLang="ko-KR" sz="90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900" dirty="0">
              <a:ln>
                <a:solidFill>
                  <a:srgbClr val="FF0000">
                    <a:alpha val="0"/>
                  </a:srgb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86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mtClean="0">
                    <a:solidFill>
                      <a:prstClr val="white"/>
                    </a:solidFill>
                  </a:rPr>
                  <a:t>ㅇㅁㄴㅇㄴㅇ</a:t>
                </a:r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3784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572" y="285293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장학생 유의사항</a:t>
            </a:r>
            <a:endParaRPr lang="en-US" altLang="ko-KR" sz="4000" b="1" dirty="0" smtClean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44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43508" y="152400"/>
            <a:ext cx="8856984" cy="6588968"/>
            <a:chOff x="143508" y="116632"/>
            <a:chExt cx="8856984" cy="6624736"/>
          </a:xfrm>
        </p:grpSpPr>
        <p:sp>
          <p:nvSpPr>
            <p:cNvPr id="27" name="순서도: 수동 입력 26"/>
            <p:cNvSpPr/>
            <p:nvPr/>
          </p:nvSpPr>
          <p:spPr>
            <a:xfrm rot="5400000" flipV="1">
              <a:off x="6301798" y="-909482"/>
              <a:ext cx="720080" cy="2772308"/>
            </a:xfrm>
            <a:prstGeom prst="flowChartManualInput">
              <a:avLst/>
            </a:prstGeom>
            <a:solidFill>
              <a:srgbClr val="1496CA"/>
            </a:solidFill>
            <a:ln>
              <a:noFill/>
            </a:ln>
            <a:effectLst>
              <a:outerShdw blurRad="63500" sx="102000" sy="102000" algn="ctr" rotWithShape="0">
                <a:srgbClr val="0A4C66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3508" y="116632"/>
              <a:ext cx="8856984" cy="6624736"/>
              <a:chOff x="143508" y="116632"/>
              <a:chExt cx="8856984" cy="6624736"/>
            </a:xfrm>
            <a:effectLst>
              <a:outerShdw blurRad="88900" algn="ctr" rotWithShape="0">
                <a:srgbClr val="0A4C66">
                  <a:alpha val="78000"/>
                </a:srgbClr>
              </a:outerShdw>
            </a:effectLst>
          </p:grpSpPr>
          <p:sp>
            <p:nvSpPr>
              <p:cNvPr id="3" name="순서도: 수동 입력 2"/>
              <p:cNvSpPr/>
              <p:nvPr/>
            </p:nvSpPr>
            <p:spPr>
              <a:xfrm rot="5400000" flipV="1">
                <a:off x="7398314" y="-765466"/>
                <a:ext cx="720080" cy="2484276"/>
              </a:xfrm>
              <a:prstGeom prst="flowChartManualInpu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b="1" smtClean="0">
                    <a:solidFill>
                      <a:prstClr val="white"/>
                    </a:solidFill>
                    <a:latin typeface="+mn-ea"/>
                  </a:rPr>
                  <a:t>ㅇㅁㄴㅇㄴㅇ</a:t>
                </a:r>
                <a:endParaRPr lang="ko-KR" altLang="en-US" b="1" dirty="0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" name="직사각형 1"/>
              <p:cNvSpPr/>
              <p:nvPr/>
            </p:nvSpPr>
            <p:spPr>
              <a:xfrm>
                <a:off x="143508" y="495300"/>
                <a:ext cx="8856984" cy="62460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16200000" rotWithShape="0">
                  <a:srgbClr val="0A4C66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</p:grpSp>
      <p:sp>
        <p:nvSpPr>
          <p:cNvPr id="49" name="TextBox 48"/>
          <p:cNvSpPr txBox="1"/>
          <p:nvPr/>
        </p:nvSpPr>
        <p:spPr>
          <a:xfrm>
            <a:off x="107950" y="110572"/>
            <a:ext cx="4824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72000"/>
                    </a:prstClr>
                  </a:outerShdw>
                </a:effectLst>
                <a:latin typeface="+mn-ea"/>
              </a:rPr>
              <a:t>장학생 유의사항</a:t>
            </a:r>
            <a:endParaRPr lang="ko-KR" altLang="en-US" sz="2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72000"/>
                  </a:prstClr>
                </a:outerShdw>
              </a:effectLst>
              <a:latin typeface="+mn-ea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539552" y="1003154"/>
            <a:ext cx="675203" cy="841670"/>
            <a:chOff x="1115616" y="1504528"/>
            <a:chExt cx="720080" cy="916360"/>
          </a:xfrm>
        </p:grpSpPr>
        <p:sp>
          <p:nvSpPr>
            <p:cNvPr id="30" name="순서도: 대체 처리 29"/>
            <p:cNvSpPr/>
            <p:nvPr/>
          </p:nvSpPr>
          <p:spPr>
            <a:xfrm>
              <a:off x="1115616" y="1504528"/>
              <a:ext cx="720080" cy="700336"/>
            </a:xfrm>
            <a:prstGeom prst="flowChartAlternateProcess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sz="3100" b="1" spc="-300" dirty="0" smtClean="0">
                  <a:latin typeface="+mn-ea"/>
                </a:rPr>
                <a:t>01</a:t>
              </a:r>
              <a:endParaRPr lang="ko-KR" altLang="en-US" sz="3100" b="1" spc="-300" dirty="0">
                <a:latin typeface="+mn-ea"/>
              </a:endParaRPr>
            </a:p>
          </p:txBody>
        </p:sp>
        <p:sp>
          <p:nvSpPr>
            <p:cNvPr id="31" name="순서도: 병합 30"/>
            <p:cNvSpPr/>
            <p:nvPr/>
          </p:nvSpPr>
          <p:spPr>
            <a:xfrm>
              <a:off x="1331640" y="2132856"/>
              <a:ext cx="288032" cy="288032"/>
            </a:xfrm>
            <a:prstGeom prst="flowChartMerge">
              <a:avLst/>
            </a:prstGeom>
            <a:solidFill>
              <a:srgbClr val="37D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313894" y="980728"/>
            <a:ext cx="5411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-300" dirty="0" smtClean="0">
                <a:solidFill>
                  <a:srgbClr val="37D4FF"/>
                </a:solidFill>
                <a:latin typeface="+mn-ea"/>
              </a:rPr>
              <a:t>처음 기관을 방문했어요</a:t>
            </a:r>
            <a:endParaRPr lang="ko-KR" altLang="en-US" sz="3200" b="1" spc="-300" dirty="0">
              <a:solidFill>
                <a:srgbClr val="37D4FF"/>
              </a:solidFill>
              <a:latin typeface="+mn-ea"/>
            </a:endParaRPr>
          </a:p>
        </p:txBody>
      </p:sp>
      <p:sp>
        <p:nvSpPr>
          <p:cNvPr id="75" name="TextBox 18"/>
          <p:cNvSpPr txBox="1"/>
          <p:nvPr/>
        </p:nvSpPr>
        <p:spPr>
          <a:xfrm>
            <a:off x="7367411" y="97770"/>
            <a:ext cx="1291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유의사항</a:t>
            </a:r>
            <a:endParaRPr lang="ko-KR" altLang="en-US" sz="2000" b="1" spc="-10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683568" y="2204864"/>
            <a:ext cx="7488831" cy="3567697"/>
            <a:chOff x="683568" y="2204864"/>
            <a:chExt cx="7488831" cy="3567697"/>
          </a:xfrm>
        </p:grpSpPr>
        <p:pic>
          <p:nvPicPr>
            <p:cNvPr id="78" name="Picture 2"/>
            <p:cNvPicPr>
              <a:picLocks noChangeAspect="1" noChangeArrowheads="1"/>
            </p:cNvPicPr>
            <p:nvPr/>
          </p:nvPicPr>
          <p:blipFill rotWithShape="1">
            <a:blip r:embed="rId2" cstate="print"/>
            <a:srcRect b="30360"/>
            <a:stretch/>
          </p:blipFill>
          <p:spPr bwMode="auto">
            <a:xfrm flipH="1">
              <a:off x="7358304" y="2204864"/>
              <a:ext cx="800100" cy="988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모서리가 둥근 직사각형 54"/>
            <p:cNvSpPr/>
            <p:nvPr/>
          </p:nvSpPr>
          <p:spPr>
            <a:xfrm>
              <a:off x="683568" y="2268372"/>
              <a:ext cx="4155755" cy="751892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 smtClean="0">
                  <a:solidFill>
                    <a:srgbClr val="0E6B90"/>
                  </a:solidFill>
                  <a:effectLst>
                    <a:reflection blurRad="6350" stA="55000" endA="300" endPos="45500" dir="5400000" sy="-100000" algn="bl" rotWithShape="0"/>
                  </a:effectLst>
                  <a:latin typeface="+mn-ea"/>
                </a:rPr>
                <a:t>월별 출근부 제출 안내</a:t>
              </a:r>
              <a:endParaRPr lang="ko-KR" altLang="en-US" sz="2800" b="1" dirty="0">
                <a:solidFill>
                  <a:srgbClr val="0E6B90"/>
                </a:solidFill>
                <a:effectLst>
                  <a:reflection blurRad="6350" stA="55000" endA="300" endPos="45500" dir="5400000" sy="-100000" algn="bl" rotWithShape="0"/>
                </a:effectLst>
                <a:latin typeface="+mn-ea"/>
              </a:endParaRPr>
            </a:p>
          </p:txBody>
        </p:sp>
        <p:sp>
          <p:nvSpPr>
            <p:cNvPr id="6" name="모서리가 둥근 사각형 설명선 5"/>
            <p:cNvSpPr/>
            <p:nvPr/>
          </p:nvSpPr>
          <p:spPr>
            <a:xfrm>
              <a:off x="4860032" y="2384522"/>
              <a:ext cx="2268029" cy="629022"/>
            </a:xfrm>
            <a:prstGeom prst="wedgeRoundRectCallout">
              <a:avLst>
                <a:gd name="adj1" fmla="val 59928"/>
                <a:gd name="adj2" fmla="val -315"/>
                <a:gd name="adj3" fmla="val 16667"/>
              </a:avLst>
            </a:prstGeom>
            <a:solidFill>
              <a:srgbClr val="FFC000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0000" tIns="0" rIns="9144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근로지 담당선생님께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/>
              </a:r>
              <a:b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</a:br>
              <a:r>
                <a:rPr lang="ko-KR" altLang="en-US" sz="1700" b="1" spc="-150" dirty="0" smtClean="0">
                  <a:solidFill>
                    <a:srgbClr val="0E6B90"/>
                  </a:solidFill>
                  <a:latin typeface="+mn-ea"/>
                </a:rPr>
                <a:t>알려주세요</a:t>
              </a:r>
              <a:r>
                <a:rPr lang="en-US" altLang="ko-KR" sz="1700" b="1" spc="-150" dirty="0" smtClean="0">
                  <a:solidFill>
                    <a:srgbClr val="0E6B90"/>
                  </a:solidFill>
                  <a:latin typeface="+mn-ea"/>
                </a:rPr>
                <a:t>!</a:t>
              </a:r>
              <a:endParaRPr lang="ko-KR" altLang="en-US" sz="1700" b="1" spc="-150" dirty="0">
                <a:solidFill>
                  <a:srgbClr val="0E6B90"/>
                </a:solidFill>
                <a:latin typeface="+mn-ea"/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834830" y="3114841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근로장학생이 한달 동안 작성한 출근부를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/>
              </a:r>
              <a:b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</a:b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다음 월 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1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일에 지정 부서로 제출바람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34830" y="4006089"/>
              <a:ext cx="7337569" cy="881723"/>
            </a:xfrm>
            <a:prstGeom prst="rect">
              <a:avLst/>
            </a:prstGeom>
            <a:noFill/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월별 출근부 제출 이후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해당월의 출근부가 인정되어 장학금 지급이 가능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20835" y="4890838"/>
              <a:ext cx="7337569" cy="881723"/>
            </a:xfrm>
            <a:prstGeom prst="rect">
              <a:avLst/>
            </a:prstGeom>
            <a:solidFill>
              <a:srgbClr val="FFE593"/>
            </a:solidFill>
            <a:ln w="28575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기관의 월별 출근부 제출이 늦어지면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, 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전체 장학금 지급 일정이 늦어지므로 </a:t>
              </a:r>
              <a:endParaRPr lang="en-US" altLang="ko-KR" sz="1700" b="1" dirty="0" smtClean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  <a:p>
              <a:pPr algn="ctr"/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꼭 </a:t>
              </a:r>
              <a:r>
                <a:rPr lang="ko-KR" altLang="en-US" sz="1700" b="1" dirty="0" err="1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기간내에</a:t>
              </a:r>
              <a:r>
                <a:rPr lang="ko-KR" altLang="en-US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제출바람</a:t>
              </a:r>
              <a:r>
                <a:rPr lang="en-US" altLang="ko-KR" sz="1700" b="1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. </a:t>
              </a:r>
              <a:endParaRPr lang="ko-KR" altLang="en-US" sz="1700" b="1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36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96952"/>
            <a:ext cx="9342090" cy="4057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직사각형 3"/>
          <p:cNvSpPr/>
          <p:nvPr/>
        </p:nvSpPr>
        <p:spPr>
          <a:xfrm>
            <a:off x="27404" y="2384884"/>
            <a:ext cx="9144000" cy="1656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우수취업장학사업 </a:t>
            </a:r>
            <a:r>
              <a:rPr lang="ko-KR" altLang="en-US" dirty="0" err="1" smtClean="0"/>
              <a:t>권역별</a:t>
            </a:r>
            <a:r>
              <a:rPr lang="ko-KR" altLang="en-US" dirty="0" smtClean="0"/>
              <a:t> 설명회</a:t>
            </a:r>
            <a:endParaRPr lang="ko-KR" altLang="en-US" dirty="0"/>
          </a:p>
        </p:txBody>
      </p:sp>
      <p:sp>
        <p:nvSpPr>
          <p:cNvPr id="29" name="TextBox 18"/>
          <p:cNvSpPr txBox="1"/>
          <p:nvPr/>
        </p:nvSpPr>
        <p:spPr>
          <a:xfrm>
            <a:off x="611560" y="2381979"/>
            <a:ext cx="7956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감사합니다</a:t>
            </a:r>
            <a:r>
              <a:rPr lang="en-US" altLang="ko-KR" sz="4800" b="1" spc="-100" dirty="0" smtClean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331640" y="3140968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근</a:t>
            </a:r>
            <a:r>
              <a:rPr lang="ko-KR" altLang="en-US" sz="2400" b="1" spc="-150" dirty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로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문의 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사항</a:t>
            </a:r>
            <a:endParaRPr lang="en-US" altLang="ko-KR" sz="2400" b="1" spc="-150" dirty="0" smtClean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ctr">
              <a:buClr>
                <a:schemeClr val="accent2">
                  <a:lumMod val="75000"/>
                </a:schemeClr>
              </a:buClr>
              <a:buSzPct val="75000"/>
            </a:pP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학생복지처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2400" b="1" spc="-150" dirty="0" err="1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장학팀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: 042.629.6283 (</a:t>
            </a:r>
            <a:r>
              <a:rPr lang="ko-KR" altLang="en-US" sz="2400" b="1" spc="-150" dirty="0" smtClean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임효정</a:t>
            </a:r>
            <a:r>
              <a:rPr lang="en-US" altLang="ko-KR" sz="2400" b="1" spc="-150" dirty="0">
                <a:ln>
                  <a:solidFill>
                    <a:srgbClr val="0E6B9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en-US" altLang="ko-KR" sz="2400" b="1" spc="-150" dirty="0">
              <a:ln>
                <a:solidFill>
                  <a:srgbClr val="0E6B9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368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>
            <a:lumMod val="60000"/>
            <a:lumOff val="40000"/>
          </a:schemeClr>
        </a:solidFill>
        <a:ln w="28575">
          <a:noFill/>
          <a:prstDash val="solid"/>
        </a:ln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000" dirty="0" smtClean="0">
            <a:solidFill>
              <a:schemeClr val="bg1"/>
            </a:solidFill>
            <a:latin typeface="한컴 윤체 L" panose="02020603020101020101" pitchFamily="18" charset="-127"/>
            <a:ea typeface="한컴 윤체 L" panose="02020603020101020101" pitchFamily="18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1400" dirty="0">
            <a:solidFill>
              <a:schemeClr val="bg2">
                <a:lumMod val="50000"/>
              </a:schemeClr>
            </a:solidFill>
            <a:latin typeface="HY견고딕" panose="02030600000101010101" pitchFamily="18" charset="-127"/>
            <a:ea typeface="HY견고딕" panose="02030600000101010101" pitchFamily="18" charset="-127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19936</TotalTime>
  <Words>638</Words>
  <Application>Microsoft Office PowerPoint</Application>
  <PresentationFormat>화면 슬라이드 쇼(4:3)</PresentationFormat>
  <Paragraphs>358</Paragraphs>
  <Slides>24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1" baseType="lpstr">
      <vt:lpstr>굴림</vt:lpstr>
      <vt:lpstr>Arial</vt:lpstr>
      <vt:lpstr>맑은 고딕</vt:lpstr>
      <vt:lpstr>한컴 윤체 L</vt:lpstr>
      <vt:lpstr>Wingdings</vt:lpstr>
      <vt:lpstr>한컴 윤고딕 230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630</cp:revision>
  <cp:lastPrinted>2017-02-23T06:55:54Z</cp:lastPrinted>
  <dcterms:created xsi:type="dcterms:W3CDTF">2012-12-01T20:04:07Z</dcterms:created>
  <dcterms:modified xsi:type="dcterms:W3CDTF">2019-02-25T07:24:09Z</dcterms:modified>
</cp:coreProperties>
</file>