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6"/>
  </p:notesMasterIdLst>
  <p:sldIdLst>
    <p:sldId id="262" r:id="rId2"/>
    <p:sldId id="260" r:id="rId3"/>
    <p:sldId id="257" r:id="rId4"/>
    <p:sldId id="261" r:id="rId5"/>
  </p:sldIdLst>
  <p:sldSz cx="21386800" cy="30279975"/>
  <p:notesSz cx="6735763" cy="9866313"/>
  <p:defaultTextStyle>
    <a:defPPr>
      <a:defRPr lang="ko-KR"/>
    </a:defPPr>
    <a:lvl1pPr marL="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안내사항" id="{C8041419-AEE7-47FA-9D2A-EDD6A6D0E6A1}">
          <p14:sldIdLst>
            <p14:sldId id="262"/>
          </p14:sldIdLst>
        </p14:section>
        <p14:section name="작업슬라이드" id="{3B49930E-6A6E-45B7-9ADA-93C809BD14D5}">
          <p14:sldIdLst>
            <p14:sldId id="260"/>
            <p14:sldId id="257"/>
          </p14:sldIdLst>
        </p14:section>
        <p14:section name="작업예시" id="{93E3C8B1-B716-4983-92CF-923CFB0C7BDD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537">
          <p15:clr>
            <a:srgbClr val="A4A3A4"/>
          </p15:clr>
        </p15:guide>
        <p15:guide id="2" pos="6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19" d="100"/>
          <a:sy n="19" d="100"/>
        </p:scale>
        <p:origin x="1992" y="126"/>
      </p:cViewPr>
      <p:guideLst>
        <p:guide orient="horz" pos="9537"/>
        <p:guide pos="673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96E30-7EDE-4223-BF7F-DC93CB7FF36B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2163" y="739775"/>
            <a:ext cx="26114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C3861-861C-472F-8B31-40A17AB2D7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971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C3861-861C-472F-8B31-40A17AB2D7F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8277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C3861-861C-472F-8B31-40A17AB2D7F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6541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C3861-861C-472F-8B31-40A17AB2D7F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753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04010" y="9406433"/>
            <a:ext cx="18178780" cy="64905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08020" y="17158652"/>
            <a:ext cx="14970760" cy="77382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5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21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78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89410" y="19457703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89410" y="12833952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584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687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536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37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22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07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29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02554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5188899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030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864205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864205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6445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409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55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61645" y="1205598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62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5842" indent="0">
              <a:buNone/>
              <a:defRPr sz="9000"/>
            </a:lvl2pPr>
            <a:lvl3pPr marL="2951687" indent="0">
              <a:buNone/>
              <a:defRPr sz="7700"/>
            </a:lvl3pPr>
            <a:lvl4pPr marL="4427536" indent="0">
              <a:buNone/>
              <a:defRPr sz="6500"/>
            </a:lvl4pPr>
            <a:lvl5pPr marL="5903378" indent="0">
              <a:buNone/>
              <a:defRPr sz="6500"/>
            </a:lvl5pPr>
            <a:lvl6pPr marL="7379220" indent="0">
              <a:buNone/>
              <a:defRPr sz="6500"/>
            </a:lvl6pPr>
            <a:lvl7pPr marL="8855071" indent="0">
              <a:buNone/>
              <a:defRPr sz="6500"/>
            </a:lvl7pPr>
            <a:lvl8pPr marL="10330913" indent="0">
              <a:buNone/>
              <a:defRPr sz="6500"/>
            </a:lvl8pPr>
            <a:lvl9pPr marL="11806755" indent="0">
              <a:buNone/>
              <a:defRPr sz="6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24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89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6264736" y="5355072"/>
            <a:ext cx="11254060" cy="11407560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02553" y="5355072"/>
            <a:ext cx="33405737" cy="11407560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79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168" tIns="147587" rIns="295168" bIns="14758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7065334"/>
            <a:ext cx="19248120" cy="19983384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634B2-0512-4F4C-B407-3D57756A1622}" type="datetimeFigureOut">
              <a:rPr lang="ko-KR" altLang="en-US" smtClean="0"/>
              <a:t>2017-04-25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97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2951687" rtl="0" eaLnBrk="1" latinLnBrk="1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882" indent="-1106882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249" indent="-922404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89610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5452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1304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7146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2988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68833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4681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842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687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536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378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22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071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0913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6755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gyqls329@nate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jpg"/><Relationship Id="rId3" Type="http://schemas.openxmlformats.org/officeDocument/2006/relationships/image" Target="../media/image1.jpg"/><Relationship Id="rId21" Type="http://schemas.openxmlformats.org/officeDocument/2006/relationships/image" Target="../media/image19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jp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sz="11900" b="1" dirty="0"/>
              <a:t>2017 </a:t>
            </a:r>
            <a:r>
              <a:rPr lang="ko-KR" altLang="en-US" sz="11900" b="1" dirty="0" err="1"/>
              <a:t>벤처창업동아리경진대회</a:t>
            </a:r>
            <a:r>
              <a:rPr lang="ko-KR" altLang="en-US" b="1" dirty="0"/>
              <a:t> </a:t>
            </a:r>
            <a:br>
              <a:rPr lang="en-US" altLang="ko-KR" b="1" dirty="0"/>
            </a:br>
            <a:r>
              <a:rPr lang="ko-KR" altLang="en-US" b="1" dirty="0" err="1"/>
              <a:t>판낼</a:t>
            </a:r>
            <a:r>
              <a:rPr lang="ko-KR" altLang="en-US" b="1" dirty="0"/>
              <a:t> 제작 안내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6000" dirty="0"/>
              <a:t>슬라이드 크기 표준 </a:t>
            </a:r>
            <a:r>
              <a:rPr lang="en-US" altLang="ko-KR" sz="6000" dirty="0"/>
              <a:t>(4:3) </a:t>
            </a:r>
            <a:r>
              <a:rPr lang="ko-KR" altLang="en-US" sz="6000" dirty="0"/>
              <a:t>크기로 </a:t>
            </a:r>
            <a:r>
              <a:rPr lang="en-US" altLang="ko-KR" sz="6000" dirty="0"/>
              <a:t>6</a:t>
            </a:r>
            <a:r>
              <a:rPr lang="ko-KR" altLang="en-US" sz="6000" dirty="0"/>
              <a:t>장 작업 </a:t>
            </a:r>
            <a:endParaRPr lang="en-US" altLang="ko-KR" sz="6000" dirty="0"/>
          </a:p>
          <a:p>
            <a:r>
              <a:rPr lang="en-US" altLang="ko-KR" sz="6000" dirty="0"/>
              <a:t>PPT </a:t>
            </a:r>
            <a:r>
              <a:rPr lang="ko-KR" altLang="en-US" sz="6000" dirty="0"/>
              <a:t>제작 후 </a:t>
            </a:r>
            <a:r>
              <a:rPr lang="en-US" altLang="ko-KR" sz="6000" dirty="0"/>
              <a:t>‘</a:t>
            </a:r>
            <a:r>
              <a:rPr lang="ko-KR" altLang="en-US" sz="6000" dirty="0"/>
              <a:t>작업슬라이드</a:t>
            </a:r>
            <a:r>
              <a:rPr lang="en-US" altLang="ko-KR" sz="6000" dirty="0"/>
              <a:t>’ </a:t>
            </a:r>
            <a:r>
              <a:rPr lang="ko-KR" altLang="en-US" sz="6000" dirty="0"/>
              <a:t>배경이 있는 슬라이드에 복사 </a:t>
            </a:r>
            <a:r>
              <a:rPr lang="ko-KR" altLang="en-US" sz="6000" dirty="0" err="1"/>
              <a:t>붙여넣기</a:t>
            </a:r>
            <a:endParaRPr lang="en-US" altLang="ko-KR" sz="6000" dirty="0"/>
          </a:p>
          <a:p>
            <a:r>
              <a:rPr lang="en-US" altLang="ko-KR" sz="6000" dirty="0"/>
              <a:t>‘</a:t>
            </a:r>
            <a:r>
              <a:rPr lang="ko-KR" altLang="en-US" sz="6000" dirty="0"/>
              <a:t>파일</a:t>
            </a:r>
            <a:r>
              <a:rPr lang="en-US" altLang="ko-KR" sz="6000" dirty="0"/>
              <a:t>’ – ‘</a:t>
            </a:r>
            <a:r>
              <a:rPr lang="ko-KR" altLang="en-US" sz="6000" dirty="0"/>
              <a:t>다른 이름으로 저장</a:t>
            </a:r>
            <a:r>
              <a:rPr lang="en-US" altLang="ko-KR" sz="6000" dirty="0"/>
              <a:t>‘ – </a:t>
            </a:r>
            <a:r>
              <a:rPr lang="ko-KR" altLang="en-US" sz="6000" dirty="0"/>
              <a:t>파일형식 </a:t>
            </a:r>
            <a:r>
              <a:rPr lang="en-US" altLang="ko-KR" sz="6000" dirty="0"/>
              <a:t>PDF</a:t>
            </a:r>
            <a:r>
              <a:rPr lang="ko-KR" altLang="en-US" sz="6000" dirty="0"/>
              <a:t>으로 저장</a:t>
            </a:r>
            <a:endParaRPr lang="en-US" altLang="ko-KR" sz="6000" dirty="0"/>
          </a:p>
          <a:p>
            <a:r>
              <a:rPr lang="ko-KR" altLang="en-US" sz="6000" dirty="0"/>
              <a:t>제목 </a:t>
            </a:r>
            <a:r>
              <a:rPr lang="en-US" altLang="ko-KR" sz="6000" dirty="0"/>
              <a:t>: </a:t>
            </a:r>
            <a:r>
              <a:rPr lang="ko-KR" altLang="en-US" sz="6000" dirty="0"/>
              <a:t>학과</a:t>
            </a:r>
            <a:r>
              <a:rPr lang="en-US" altLang="ko-KR" sz="6000" dirty="0"/>
              <a:t>-</a:t>
            </a:r>
            <a:r>
              <a:rPr lang="ko-KR" altLang="en-US" sz="6000" dirty="0"/>
              <a:t>동아리명</a:t>
            </a:r>
            <a:r>
              <a:rPr lang="en-US" altLang="ko-KR" sz="6000" dirty="0"/>
              <a:t>(</a:t>
            </a:r>
            <a:r>
              <a:rPr lang="ko-KR" altLang="en-US" sz="6000" dirty="0"/>
              <a:t>조</a:t>
            </a:r>
            <a:r>
              <a:rPr lang="en-US" altLang="ko-KR" sz="6000" dirty="0"/>
              <a:t>)-</a:t>
            </a:r>
            <a:r>
              <a:rPr lang="ko-KR" altLang="en-US" sz="6000" dirty="0"/>
              <a:t>아이디어 제목</a:t>
            </a:r>
            <a:r>
              <a:rPr lang="en-US" altLang="ko-KR" sz="6000" dirty="0"/>
              <a:t>.pdf </a:t>
            </a:r>
          </a:p>
          <a:p>
            <a:r>
              <a:rPr lang="ko-KR" altLang="en-US" sz="6000" dirty="0"/>
              <a:t>제출 </a:t>
            </a:r>
            <a:r>
              <a:rPr lang="en-US" altLang="ko-KR" sz="6000" dirty="0"/>
              <a:t>: 2017</a:t>
            </a:r>
            <a:r>
              <a:rPr lang="ko-KR" altLang="en-US" sz="6000" dirty="0"/>
              <a:t>년 </a:t>
            </a:r>
            <a:r>
              <a:rPr lang="en-US" altLang="ko-KR" sz="6000" dirty="0"/>
              <a:t>06</a:t>
            </a:r>
            <a:r>
              <a:rPr lang="ko-KR" altLang="en-US" sz="6000" dirty="0"/>
              <a:t>월 </a:t>
            </a:r>
            <a:r>
              <a:rPr lang="en-US" altLang="ko-KR" sz="6000" dirty="0"/>
              <a:t>23</a:t>
            </a:r>
            <a:r>
              <a:rPr lang="ko-KR" altLang="en-US" sz="6000" dirty="0"/>
              <a:t>일 금요일까지 </a:t>
            </a:r>
            <a:endParaRPr lang="en-US" altLang="ko-KR" sz="6000" dirty="0"/>
          </a:p>
          <a:p>
            <a:r>
              <a:rPr lang="en-US" altLang="ko-KR" sz="6000" dirty="0">
                <a:hlinkClick r:id="rId2"/>
              </a:rPr>
              <a:t>gyqls329@nate.com</a:t>
            </a:r>
            <a:r>
              <a:rPr lang="en-US" altLang="ko-KR" sz="6000" dirty="0"/>
              <a:t> or </a:t>
            </a:r>
            <a:r>
              <a:rPr lang="ko-KR" altLang="en-US" sz="6000" dirty="0"/>
              <a:t>카카오톡</a:t>
            </a:r>
            <a:r>
              <a:rPr lang="en-US" altLang="ko-KR" sz="6000" dirty="0"/>
              <a:t> </a:t>
            </a:r>
          </a:p>
          <a:p>
            <a:r>
              <a:rPr lang="ko-KR" altLang="en-US" sz="6000" dirty="0"/>
              <a:t>전시 </a:t>
            </a:r>
            <a:r>
              <a:rPr lang="en-US" altLang="ko-KR" sz="6000" dirty="0"/>
              <a:t>: 2017</a:t>
            </a:r>
            <a:r>
              <a:rPr lang="ko-KR" altLang="en-US" sz="6000" dirty="0"/>
              <a:t>년 </a:t>
            </a:r>
            <a:r>
              <a:rPr lang="en-US" altLang="ko-KR" sz="6000" dirty="0"/>
              <a:t>07</a:t>
            </a:r>
            <a:r>
              <a:rPr lang="ko-KR" altLang="en-US" sz="6000" dirty="0"/>
              <a:t>월 </a:t>
            </a:r>
            <a:r>
              <a:rPr lang="en-US" altLang="ko-KR" sz="6000" dirty="0"/>
              <a:t>05</a:t>
            </a:r>
            <a:r>
              <a:rPr lang="ko-KR" altLang="en-US" sz="6000" dirty="0"/>
              <a:t>일 수요일 </a:t>
            </a:r>
            <a:r>
              <a:rPr lang="en-US" altLang="ko-KR" sz="6000" dirty="0"/>
              <a:t>(</a:t>
            </a:r>
            <a:r>
              <a:rPr lang="ko-KR" altLang="en-US" sz="6000" dirty="0"/>
              <a:t>예정</a:t>
            </a:r>
            <a:r>
              <a:rPr lang="en-US" altLang="ko-KR" sz="6000" dirty="0"/>
              <a:t>)</a:t>
            </a:r>
          </a:p>
          <a:p>
            <a:r>
              <a:rPr lang="ko-KR" altLang="en-US" sz="6000" dirty="0"/>
              <a:t>기본 포맷이나 </a:t>
            </a:r>
            <a:r>
              <a:rPr lang="ko-KR" altLang="en-US" sz="6000" dirty="0">
                <a:highlight>
                  <a:srgbClr val="FFFF00"/>
                </a:highlight>
              </a:rPr>
              <a:t>아이디어 특색에 맞게 변환가능</a:t>
            </a:r>
            <a:r>
              <a:rPr lang="en-US" altLang="ko-KR" sz="6000" dirty="0">
                <a:highlight>
                  <a:srgbClr val="FFFF00"/>
                </a:highlight>
              </a:rPr>
              <a:t>.</a:t>
            </a:r>
          </a:p>
          <a:p>
            <a:endParaRPr lang="en-US" altLang="ko-KR" sz="6000" dirty="0"/>
          </a:p>
          <a:p>
            <a:endParaRPr lang="ko-KR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810639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9397256" y="931017"/>
            <a:ext cx="1080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제목을 입력하십시오 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0405368" y="2363670"/>
            <a:ext cx="97930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dirty="0"/>
              <a:t>대표학생 </a:t>
            </a:r>
            <a:r>
              <a:rPr lang="en-US" altLang="ko-KR" sz="3600" dirty="0"/>
              <a:t>: OOO</a:t>
            </a:r>
          </a:p>
          <a:p>
            <a:r>
              <a:rPr lang="ko-KR" altLang="en-US" sz="3600" dirty="0"/>
              <a:t>참여학생 </a:t>
            </a:r>
            <a:r>
              <a:rPr lang="en-US" altLang="ko-KR" sz="3600" dirty="0"/>
              <a:t>: OOO, OOO</a:t>
            </a:r>
            <a:endParaRPr lang="ko-KR" altLang="en-US" sz="3600" dirty="0"/>
          </a:p>
          <a:p>
            <a:r>
              <a:rPr lang="ko-KR" altLang="en-US" sz="3600" dirty="0"/>
              <a:t>참여업체 </a:t>
            </a:r>
            <a:r>
              <a:rPr lang="en-US" altLang="ko-KR" sz="3600" dirty="0"/>
              <a:t>: OOO</a:t>
            </a:r>
          </a:p>
          <a:p>
            <a:r>
              <a:rPr lang="ko-KR" altLang="en-US" sz="3600" dirty="0"/>
              <a:t>지도교수 </a:t>
            </a:r>
            <a:r>
              <a:rPr lang="en-US" altLang="ko-KR" sz="3600" dirty="0"/>
              <a:t>: OOO </a:t>
            </a:r>
            <a:r>
              <a:rPr lang="ko-KR" altLang="en-US" sz="3600" dirty="0"/>
              <a:t>교수</a:t>
            </a:r>
          </a:p>
        </p:txBody>
      </p:sp>
      <p:sp>
        <p:nvSpPr>
          <p:cNvPr id="23" name="내용 개체 틀 2"/>
          <p:cNvSpPr txBox="1">
            <a:spLocks/>
          </p:cNvSpPr>
          <p:nvPr/>
        </p:nvSpPr>
        <p:spPr>
          <a:xfrm>
            <a:off x="1404368" y="6210995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19" name="내용 개체 틀 2"/>
          <p:cNvSpPr txBox="1">
            <a:spLocks/>
          </p:cNvSpPr>
          <p:nvPr/>
        </p:nvSpPr>
        <p:spPr>
          <a:xfrm>
            <a:off x="10765408" y="6210995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2" name="내용 개체 틀 2"/>
          <p:cNvSpPr txBox="1">
            <a:spLocks/>
          </p:cNvSpPr>
          <p:nvPr/>
        </p:nvSpPr>
        <p:spPr>
          <a:xfrm>
            <a:off x="1404368" y="13771531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4" name="내용 개체 틀 2"/>
          <p:cNvSpPr txBox="1">
            <a:spLocks/>
          </p:cNvSpPr>
          <p:nvPr/>
        </p:nvSpPr>
        <p:spPr>
          <a:xfrm>
            <a:off x="10765408" y="13771531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5" name="내용 개체 틀 2"/>
          <p:cNvSpPr txBox="1">
            <a:spLocks/>
          </p:cNvSpPr>
          <p:nvPr/>
        </p:nvSpPr>
        <p:spPr>
          <a:xfrm>
            <a:off x="1404368" y="21315886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6" name="내용 개체 틀 2"/>
          <p:cNvSpPr txBox="1">
            <a:spLocks/>
          </p:cNvSpPr>
          <p:nvPr/>
        </p:nvSpPr>
        <p:spPr>
          <a:xfrm>
            <a:off x="10765408" y="21315886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8279" y="931016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b="1" dirty="0">
                <a:solidFill>
                  <a:schemeClr val="bg1"/>
                </a:solidFill>
              </a:rPr>
              <a:t>단과대학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8279" y="2092535"/>
            <a:ext cx="516359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/>
                </a:solidFill>
              </a:rPr>
              <a:t>OOOOO</a:t>
            </a:r>
            <a:r>
              <a:rPr lang="ko-KR" altLang="en-US" sz="6600" b="1" dirty="0">
                <a:solidFill>
                  <a:schemeClr val="bg1"/>
                </a:solidFill>
              </a:rPr>
              <a:t>학과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09024" y="28677491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698750" y="5221933"/>
            <a:ext cx="5910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창업 동기 및 아이디어 개요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92400" y="12783394"/>
            <a:ext cx="31165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아이디어 결과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98750" y="20344706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기 대 효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914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9397256" y="931017"/>
            <a:ext cx="1080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제목을 입력하십시오 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0405368" y="2363670"/>
            <a:ext cx="97930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dirty="0"/>
              <a:t>대표학생 </a:t>
            </a:r>
            <a:r>
              <a:rPr lang="en-US" altLang="ko-KR" sz="3600" dirty="0"/>
              <a:t>: OOO</a:t>
            </a:r>
          </a:p>
          <a:p>
            <a:r>
              <a:rPr lang="ko-KR" altLang="en-US" sz="3600" dirty="0"/>
              <a:t>참여학생 </a:t>
            </a:r>
            <a:r>
              <a:rPr lang="en-US" altLang="ko-KR" sz="3600" dirty="0"/>
              <a:t>: OOO, OOO</a:t>
            </a:r>
            <a:endParaRPr lang="ko-KR" altLang="en-US" sz="3600" dirty="0"/>
          </a:p>
          <a:p>
            <a:r>
              <a:rPr lang="ko-KR" altLang="en-US" sz="3600" dirty="0"/>
              <a:t>참여업체 </a:t>
            </a:r>
            <a:r>
              <a:rPr lang="en-US" altLang="ko-KR" sz="3600" dirty="0"/>
              <a:t>: OOO</a:t>
            </a:r>
          </a:p>
          <a:p>
            <a:r>
              <a:rPr lang="ko-KR" altLang="en-US" sz="3600" dirty="0"/>
              <a:t>지도교수 </a:t>
            </a:r>
            <a:r>
              <a:rPr lang="en-US" altLang="ko-KR" sz="3600" dirty="0"/>
              <a:t>: OOO </a:t>
            </a:r>
            <a:r>
              <a:rPr lang="ko-KR" altLang="en-US" sz="3600" dirty="0"/>
              <a:t>교수</a:t>
            </a:r>
          </a:p>
        </p:txBody>
      </p:sp>
      <p:sp>
        <p:nvSpPr>
          <p:cNvPr id="23" name="내용 개체 틀 2"/>
          <p:cNvSpPr txBox="1">
            <a:spLocks/>
          </p:cNvSpPr>
          <p:nvPr/>
        </p:nvSpPr>
        <p:spPr>
          <a:xfrm>
            <a:off x="1404368" y="6210995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19" name="내용 개체 틀 2"/>
          <p:cNvSpPr txBox="1">
            <a:spLocks/>
          </p:cNvSpPr>
          <p:nvPr/>
        </p:nvSpPr>
        <p:spPr>
          <a:xfrm>
            <a:off x="10765408" y="6210995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98750" y="5221933"/>
            <a:ext cx="5910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창업 동기 및 아이디어 개요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92400" y="12783394"/>
            <a:ext cx="31165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아이디어 결과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98750" y="20344706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기 대 효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2" name="내용 개체 틀 2"/>
          <p:cNvSpPr txBox="1">
            <a:spLocks/>
          </p:cNvSpPr>
          <p:nvPr/>
        </p:nvSpPr>
        <p:spPr>
          <a:xfrm>
            <a:off x="1404368" y="13771531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4" name="내용 개체 틀 2"/>
          <p:cNvSpPr txBox="1">
            <a:spLocks/>
          </p:cNvSpPr>
          <p:nvPr/>
        </p:nvSpPr>
        <p:spPr>
          <a:xfrm>
            <a:off x="10765408" y="13771531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5" name="내용 개체 틀 2"/>
          <p:cNvSpPr txBox="1">
            <a:spLocks/>
          </p:cNvSpPr>
          <p:nvPr/>
        </p:nvSpPr>
        <p:spPr>
          <a:xfrm>
            <a:off x="1404368" y="21315886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6" name="내용 개체 틀 2"/>
          <p:cNvSpPr txBox="1">
            <a:spLocks/>
          </p:cNvSpPr>
          <p:nvPr/>
        </p:nvSpPr>
        <p:spPr>
          <a:xfrm>
            <a:off x="10765408" y="21315886"/>
            <a:ext cx="9218448" cy="59648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ko-KR" altLang="en-US" dirty="0"/>
              <a:t>텍스트를 입력하십시오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8279" y="1430591"/>
            <a:ext cx="516359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/>
                </a:solidFill>
              </a:rPr>
              <a:t>OOOOO</a:t>
            </a:r>
            <a:r>
              <a:rPr lang="ko-KR" altLang="en-US" sz="6600" b="1" dirty="0">
                <a:solidFill>
                  <a:schemeClr val="bg1"/>
                </a:solidFill>
              </a:rPr>
              <a:t>학과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09024" y="28677491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32" name="그룹 31"/>
          <p:cNvGrpSpPr/>
          <p:nvPr/>
        </p:nvGrpSpPr>
        <p:grpSpPr>
          <a:xfrm>
            <a:off x="7309024" y="27651475"/>
            <a:ext cx="6815171" cy="1531072"/>
            <a:chOff x="7262605" y="27079962"/>
            <a:chExt cx="8399347" cy="1423019"/>
          </a:xfrm>
        </p:grpSpPr>
        <p:sp>
          <p:nvSpPr>
            <p:cNvPr id="33" name="TextBox 32"/>
            <p:cNvSpPr txBox="1"/>
            <p:nvPr/>
          </p:nvSpPr>
          <p:spPr>
            <a:xfrm>
              <a:off x="7267690" y="27079962"/>
              <a:ext cx="8394261" cy="657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ko-KR" sz="4000" b="1" dirty="0">
                  <a:solidFill>
                    <a:schemeClr val="bg1">
                      <a:lumMod val="50000"/>
                    </a:schemeClr>
                  </a:solidFill>
                </a:rPr>
                <a:t>2016 CAPSTONE DESIGN</a:t>
              </a:r>
              <a:endParaRPr lang="ko-KR" altLang="en-US" sz="40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267689" y="27587082"/>
              <a:ext cx="8394262" cy="543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3200" dirty="0" err="1">
                  <a:latin typeface="휴먼명조" panose="02010504000101010101" pitchFamily="2" charset="-127"/>
                  <a:ea typeface="휴먼명조" panose="02010504000101010101" pitchFamily="2" charset="-127"/>
                </a:rPr>
                <a:t>캡스톤디자인</a:t>
              </a:r>
              <a:r>
                <a:rPr lang="ko-KR" altLang="en-US" sz="32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 우수작품 경진대회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262605" y="28016687"/>
              <a:ext cx="8399347" cy="486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2800" b="1" dirty="0"/>
                <a:t>우송대학교 </a:t>
              </a:r>
              <a:r>
                <a:rPr lang="ko-KR" altLang="en-US" sz="2800" b="1" dirty="0" err="1"/>
                <a:t>산학협력단</a:t>
              </a:r>
              <a:r>
                <a:rPr lang="ko-KR" altLang="en-US" sz="2800" b="1" dirty="0"/>
                <a:t> </a:t>
              </a:r>
              <a:r>
                <a:rPr lang="ko-KR" altLang="en-US" sz="2800" b="1" dirty="0" err="1"/>
                <a:t>창업융복합센터</a:t>
              </a:r>
              <a:endParaRPr lang="ko-KR" altLang="en-US" sz="28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28619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9397256" y="931017"/>
            <a:ext cx="1080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고독사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孤獨死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예방 솔루션 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0405368" y="2363670"/>
            <a:ext cx="97930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600" dirty="0"/>
              <a:t>대표학생 </a:t>
            </a:r>
            <a:r>
              <a:rPr lang="en-US" altLang="ko-KR" sz="3600" dirty="0"/>
              <a:t>: </a:t>
            </a:r>
            <a:r>
              <a:rPr lang="ko-KR" altLang="en-US" sz="3600" dirty="0"/>
              <a:t>오상엽</a:t>
            </a:r>
            <a:endParaRPr lang="en-US" altLang="ko-KR" sz="3600" dirty="0"/>
          </a:p>
          <a:p>
            <a:r>
              <a:rPr lang="ko-KR" altLang="en-US" sz="3600" dirty="0"/>
              <a:t>참여학생 </a:t>
            </a:r>
            <a:r>
              <a:rPr lang="en-US" altLang="ko-KR" sz="3600" dirty="0"/>
              <a:t>: </a:t>
            </a:r>
            <a:r>
              <a:rPr lang="ko-KR" altLang="en-US" sz="3600" dirty="0"/>
              <a:t>박성범</a:t>
            </a:r>
          </a:p>
          <a:p>
            <a:r>
              <a:rPr lang="ko-KR" altLang="en-US" sz="3600" dirty="0"/>
              <a:t>참여업체 </a:t>
            </a:r>
            <a:r>
              <a:rPr lang="en-US" altLang="ko-KR" sz="3600" dirty="0"/>
              <a:t>: OOO</a:t>
            </a:r>
          </a:p>
          <a:p>
            <a:r>
              <a:rPr lang="ko-KR" altLang="en-US" sz="3600" dirty="0"/>
              <a:t>지도교수 </a:t>
            </a:r>
            <a:r>
              <a:rPr lang="en-US" altLang="ko-KR" sz="3600" dirty="0"/>
              <a:t>: </a:t>
            </a:r>
            <a:r>
              <a:rPr lang="ko-KR" altLang="en-US" sz="3600" dirty="0"/>
              <a:t>김원 교수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8279" y="931016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b="1" dirty="0">
                <a:solidFill>
                  <a:schemeClr val="bg1"/>
                </a:solidFill>
              </a:rPr>
              <a:t>디지털미디어대학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48279" y="2092535"/>
            <a:ext cx="610936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b="1" dirty="0">
                <a:solidFill>
                  <a:schemeClr val="bg1"/>
                </a:solidFill>
              </a:rPr>
              <a:t>컴퓨터정보학과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09024" y="28677491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8" name="그룹 27"/>
          <p:cNvGrpSpPr/>
          <p:nvPr/>
        </p:nvGrpSpPr>
        <p:grpSpPr>
          <a:xfrm>
            <a:off x="7309024" y="27651475"/>
            <a:ext cx="6815171" cy="1531072"/>
            <a:chOff x="7262605" y="27079962"/>
            <a:chExt cx="8399347" cy="1423019"/>
          </a:xfrm>
        </p:grpSpPr>
        <p:sp>
          <p:nvSpPr>
            <p:cNvPr id="29" name="TextBox 28"/>
            <p:cNvSpPr txBox="1"/>
            <p:nvPr/>
          </p:nvSpPr>
          <p:spPr>
            <a:xfrm>
              <a:off x="7267690" y="27079962"/>
              <a:ext cx="8394261" cy="6579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ko-KR" sz="4000" b="1" dirty="0">
                  <a:solidFill>
                    <a:schemeClr val="bg1">
                      <a:lumMod val="50000"/>
                    </a:schemeClr>
                  </a:solidFill>
                </a:rPr>
                <a:t>2016 CAPSTONE DESIGN</a:t>
              </a:r>
              <a:endParaRPr lang="ko-KR" altLang="en-US" sz="40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267689" y="27587082"/>
              <a:ext cx="8394262" cy="543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3200" dirty="0" err="1">
                  <a:latin typeface="휴먼명조" panose="02010504000101010101" pitchFamily="2" charset="-127"/>
                  <a:ea typeface="휴먼명조" panose="02010504000101010101" pitchFamily="2" charset="-127"/>
                </a:rPr>
                <a:t>캡스톤디자인</a:t>
              </a:r>
              <a:r>
                <a:rPr lang="ko-KR" altLang="en-US" sz="3200" dirty="0">
                  <a:latin typeface="휴먼명조" panose="02010504000101010101" pitchFamily="2" charset="-127"/>
                  <a:ea typeface="휴먼명조" panose="02010504000101010101" pitchFamily="2" charset="-127"/>
                </a:rPr>
                <a:t> 우수작품 경진대회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262605" y="28016687"/>
              <a:ext cx="8399347" cy="486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sz="2800" b="1" dirty="0"/>
                <a:t>우송대학교 </a:t>
              </a:r>
              <a:r>
                <a:rPr lang="ko-KR" altLang="en-US" sz="2800" b="1" dirty="0" err="1"/>
                <a:t>산학협력단</a:t>
              </a:r>
              <a:r>
                <a:rPr lang="ko-KR" altLang="en-US" sz="2800" b="1" dirty="0"/>
                <a:t> </a:t>
              </a:r>
              <a:r>
                <a:rPr lang="ko-KR" altLang="en-US" sz="2800" b="1" dirty="0" err="1"/>
                <a:t>창업융복합센터</a:t>
              </a:r>
              <a:endParaRPr lang="ko-KR" altLang="en-US" sz="2800" b="1" dirty="0"/>
            </a:p>
          </p:txBody>
        </p:sp>
      </p:grpSp>
      <p:sp>
        <p:nvSpPr>
          <p:cNvPr id="32" name="내용 개체 틀 2"/>
          <p:cNvSpPr txBox="1">
            <a:spLocks/>
          </p:cNvSpPr>
          <p:nvPr/>
        </p:nvSpPr>
        <p:spPr>
          <a:xfrm>
            <a:off x="11463871" y="6326186"/>
            <a:ext cx="8803581" cy="5696435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837" y="8846466"/>
            <a:ext cx="4745993" cy="28357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TextBox 33"/>
          <p:cNvSpPr txBox="1"/>
          <p:nvPr/>
        </p:nvSpPr>
        <p:spPr>
          <a:xfrm>
            <a:off x="1814801" y="6646936"/>
            <a:ext cx="39486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고령화 사회에 진입하면서 </a:t>
            </a:r>
            <a:r>
              <a:rPr lang="ko-KR" altLang="en-US" sz="20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고독사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발생률도 증가 하고 있음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독거노인의 수는 증가하는데 비해 자원봉사자의 수는 반대로 감소하고 있음    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초 고령화 사회를 바라보고 있는 지금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독거노인을 관리할 수 있는 시스템 기술이 부족함   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신속한 조치를 취할 경우 생명을 유지함에도 불구하고 뒤늦은 발견으로 인한 사망자 발생</a:t>
            </a:r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54"/>
          <a:stretch/>
        </p:blipFill>
        <p:spPr>
          <a:xfrm>
            <a:off x="6728112" y="6721718"/>
            <a:ext cx="2152752" cy="1457083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830" y="6724956"/>
            <a:ext cx="1898398" cy="1454173"/>
          </a:xfrm>
          <a:prstGeom prst="rect">
            <a:avLst/>
          </a:prstGeom>
        </p:spPr>
      </p:pic>
      <p:grpSp>
        <p:nvGrpSpPr>
          <p:cNvPr id="37" name="그룹 36"/>
          <p:cNvGrpSpPr/>
          <p:nvPr/>
        </p:nvGrpSpPr>
        <p:grpSpPr>
          <a:xfrm>
            <a:off x="11629504" y="6724957"/>
            <a:ext cx="8136137" cy="4923278"/>
            <a:chOff x="1951492" y="884466"/>
            <a:chExt cx="6796972" cy="4112932"/>
          </a:xfrm>
        </p:grpSpPr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1492" y="915566"/>
              <a:ext cx="3360769" cy="3734564"/>
            </a:xfrm>
            <a:prstGeom prst="rect">
              <a:avLst/>
            </a:prstGeom>
          </p:spPr>
        </p:pic>
        <p:grpSp>
          <p:nvGrpSpPr>
            <p:cNvPr id="39" name="그룹 38"/>
            <p:cNvGrpSpPr/>
            <p:nvPr/>
          </p:nvGrpSpPr>
          <p:grpSpPr>
            <a:xfrm>
              <a:off x="5652120" y="884466"/>
              <a:ext cx="3096344" cy="3768670"/>
              <a:chOff x="4939990" y="1383104"/>
              <a:chExt cx="4168514" cy="5070232"/>
            </a:xfrm>
          </p:grpSpPr>
          <p:sp>
            <p:nvSpPr>
              <p:cNvPr id="42" name="사다리꼴 41"/>
              <p:cNvSpPr/>
              <p:nvPr/>
            </p:nvSpPr>
            <p:spPr>
              <a:xfrm>
                <a:off x="4939990" y="5189870"/>
                <a:ext cx="4168514" cy="1263466"/>
              </a:xfrm>
              <a:prstGeom prst="trapezoid">
                <a:avLst>
                  <a:gd name="adj" fmla="val 32004"/>
                </a:avLst>
              </a:prstGeom>
              <a:solidFill>
                <a:srgbClr val="DAF7D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r>
                  <a:rPr lang="ko-KR" altLang="en-US" sz="1200" b="1" dirty="0">
                    <a:solidFill>
                      <a:schemeClr val="tx1"/>
                    </a:solidFill>
                  </a:rPr>
                  <a:t>자립 가구</a:t>
                </a:r>
                <a:endParaRPr lang="en-US" altLang="ko-KR" sz="1200" b="1" dirty="0">
                  <a:solidFill>
                    <a:schemeClr val="tx1"/>
                  </a:solidFill>
                </a:endParaRPr>
              </a:p>
              <a:p>
                <a:pPr lvl="0" algn="ctr"/>
                <a:r>
                  <a:rPr lang="ko-KR" altLang="en-US" sz="1200" b="1" dirty="0">
                    <a:solidFill>
                      <a:schemeClr val="tx1"/>
                    </a:solidFill>
                  </a:rPr>
                  <a:t> </a:t>
                </a:r>
                <a:endParaRPr lang="en-US" altLang="ko-KR" sz="1200" b="1" dirty="0">
                  <a:solidFill>
                    <a:schemeClr val="tx1"/>
                  </a:solidFill>
                </a:endParaRPr>
              </a:p>
              <a:p>
                <a:pPr lvl="0" algn="ctr"/>
                <a:r>
                  <a:rPr lang="en-US" altLang="ko-KR" sz="1200" b="1" dirty="0">
                    <a:solidFill>
                      <a:schemeClr val="tx1"/>
                    </a:solidFill>
                  </a:rPr>
                  <a:t>79</a:t>
                </a:r>
                <a:r>
                  <a:rPr lang="ko-KR" altLang="en-US" sz="1200" b="1" dirty="0" err="1">
                    <a:solidFill>
                      <a:schemeClr val="tx1"/>
                    </a:solidFill>
                  </a:rPr>
                  <a:t>만명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43" name="그룹 42"/>
              <p:cNvGrpSpPr/>
              <p:nvPr/>
            </p:nvGrpSpPr>
            <p:grpSpPr>
              <a:xfrm>
                <a:off x="5352585" y="1383104"/>
                <a:ext cx="3651716" cy="3796214"/>
                <a:chOff x="5352585" y="1383104"/>
                <a:chExt cx="3651716" cy="3796214"/>
              </a:xfrm>
            </p:grpSpPr>
            <p:sp>
              <p:nvSpPr>
                <p:cNvPr id="44" name="사다리꼴 43"/>
                <p:cNvSpPr/>
                <p:nvPr/>
              </p:nvSpPr>
              <p:spPr>
                <a:xfrm>
                  <a:off x="5352585" y="3915852"/>
                  <a:ext cx="3346172" cy="1263466"/>
                </a:xfrm>
                <a:prstGeom prst="trapezoid">
                  <a:avLst>
                    <a:gd name="adj" fmla="val 32004"/>
                  </a:avLst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r>
                    <a:rPr lang="ko-KR" altLang="en-US" sz="1200" b="1" dirty="0">
                      <a:solidFill>
                        <a:schemeClr val="tx1"/>
                      </a:solidFill>
                    </a:rPr>
                    <a:t>관심 필요 가구</a:t>
                  </a:r>
                  <a:endParaRPr lang="en-US" altLang="ko-KR" sz="12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endParaRPr lang="en-US" altLang="ko-KR" sz="12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r>
                    <a:rPr lang="en-US" altLang="ko-KR" sz="1200" b="1" dirty="0">
                      <a:solidFill>
                        <a:schemeClr val="tx1"/>
                      </a:solidFill>
                    </a:rPr>
                    <a:t>10</a:t>
                  </a:r>
                  <a:r>
                    <a:rPr lang="ko-KR" altLang="en-US" sz="1200" b="1" dirty="0" err="1">
                      <a:solidFill>
                        <a:schemeClr val="tx1"/>
                      </a:solidFill>
                    </a:rPr>
                    <a:t>만명</a:t>
                  </a:r>
                  <a:endParaRPr lang="ko-KR" altLang="en-US" sz="12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5" name="사다리꼴 44"/>
                <p:cNvSpPr/>
                <p:nvPr/>
              </p:nvSpPr>
              <p:spPr>
                <a:xfrm>
                  <a:off x="5766640" y="2641650"/>
                  <a:ext cx="2520280" cy="1263466"/>
                </a:xfrm>
                <a:prstGeom prst="trapezoid">
                  <a:avLst>
                    <a:gd name="adj" fmla="val 32004"/>
                  </a:avLst>
                </a:prstGeom>
                <a:solidFill>
                  <a:srgbClr val="FFC0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r>
                    <a:rPr lang="ko-KR" altLang="en-US" sz="1200" b="1" dirty="0">
                      <a:solidFill>
                        <a:schemeClr val="tx1"/>
                      </a:solidFill>
                    </a:rPr>
                    <a:t>취약 가구</a:t>
                  </a:r>
                  <a:endParaRPr lang="en-US" altLang="ko-KR" sz="12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endParaRPr lang="en-US" altLang="ko-KR" sz="12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r>
                    <a:rPr lang="en-US" altLang="ko-KR" sz="1200" b="1" dirty="0">
                      <a:solidFill>
                        <a:schemeClr val="tx1"/>
                      </a:solidFill>
                    </a:rPr>
                    <a:t>20</a:t>
                  </a:r>
                  <a:r>
                    <a:rPr lang="ko-KR" altLang="en-US" sz="1200" b="1" dirty="0">
                      <a:solidFill>
                        <a:schemeClr val="tx1"/>
                      </a:solidFill>
                    </a:rPr>
                    <a:t>만 </a:t>
                  </a:r>
                  <a:r>
                    <a:rPr lang="en-US" altLang="ko-KR" sz="1200" b="1" dirty="0">
                      <a:solidFill>
                        <a:schemeClr val="tx1"/>
                      </a:solidFill>
                    </a:rPr>
                    <a:t>5000</a:t>
                  </a:r>
                  <a:r>
                    <a:rPr lang="ko-KR" altLang="en-US" sz="1200" b="1" dirty="0">
                      <a:solidFill>
                        <a:schemeClr val="tx1"/>
                      </a:solidFill>
                    </a:rPr>
                    <a:t>명</a:t>
                  </a:r>
                </a:p>
              </p:txBody>
            </p:sp>
            <p:sp>
              <p:nvSpPr>
                <p:cNvPr id="46" name="사다리꼴 45"/>
                <p:cNvSpPr/>
                <p:nvPr/>
              </p:nvSpPr>
              <p:spPr>
                <a:xfrm>
                  <a:off x="6166624" y="1383104"/>
                  <a:ext cx="1719476" cy="1263467"/>
                </a:xfrm>
                <a:prstGeom prst="trapezoid">
                  <a:avLst>
                    <a:gd name="adj" fmla="val 32004"/>
                  </a:avLst>
                </a:prstGeom>
                <a:solidFill>
                  <a:srgbClr val="FF00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lvl="0" algn="ctr"/>
                  <a:r>
                    <a:rPr lang="ko-KR" altLang="en-US" sz="1200" b="1" dirty="0">
                      <a:solidFill>
                        <a:schemeClr val="tx1"/>
                      </a:solidFill>
                    </a:rPr>
                    <a:t>위기 가구</a:t>
                  </a:r>
                  <a:endParaRPr lang="en-US" altLang="ko-KR" sz="12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endParaRPr lang="en-US" altLang="ko-KR" sz="1000" b="1" dirty="0">
                    <a:solidFill>
                      <a:schemeClr val="tx1"/>
                    </a:solidFill>
                  </a:endParaRPr>
                </a:p>
                <a:p>
                  <a:pPr lvl="0" algn="ctr"/>
                  <a:r>
                    <a:rPr lang="en-US" altLang="ko-KR" sz="1000" b="1" dirty="0">
                      <a:solidFill>
                        <a:schemeClr val="tx1"/>
                      </a:solidFill>
                    </a:rPr>
                    <a:t>9</a:t>
                  </a:r>
                  <a:r>
                    <a:rPr lang="ko-KR" altLang="en-US" sz="1000" b="1" dirty="0">
                      <a:solidFill>
                        <a:schemeClr val="tx1"/>
                      </a:solidFill>
                    </a:rPr>
                    <a:t>만 </a:t>
                  </a:r>
                  <a:r>
                    <a:rPr lang="en-US" altLang="ko-KR" sz="1000" b="1" dirty="0">
                      <a:solidFill>
                        <a:schemeClr val="tx1"/>
                      </a:solidFill>
                    </a:rPr>
                    <a:t>5000</a:t>
                  </a:r>
                  <a:r>
                    <a:rPr lang="ko-KR" altLang="en-US" sz="1000" b="1" dirty="0">
                      <a:solidFill>
                        <a:schemeClr val="tx1"/>
                      </a:solidFill>
                    </a:rPr>
                    <a:t>명</a:t>
                  </a: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8060791" y="2239595"/>
                  <a:ext cx="943510" cy="62110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ko-KR" altLang="en-US" sz="1200" dirty="0" err="1">
                      <a:solidFill>
                        <a:srgbClr val="FF0000"/>
                      </a:solidFill>
                    </a:rPr>
                    <a:t>고독사</a:t>
                  </a:r>
                  <a:r>
                    <a:rPr lang="ko-KR" altLang="en-US" sz="1200" dirty="0">
                      <a:solidFill>
                        <a:srgbClr val="FF0000"/>
                      </a:solidFill>
                    </a:rPr>
                    <a:t> </a:t>
                  </a:r>
                  <a:endParaRPr lang="en-US" altLang="ko-KR" sz="1200" dirty="0">
                    <a:solidFill>
                      <a:srgbClr val="FF0000"/>
                    </a:solidFill>
                  </a:endParaRPr>
                </a:p>
                <a:p>
                  <a:r>
                    <a:rPr lang="ko-KR" altLang="en-US" sz="1200" dirty="0" err="1">
                      <a:solidFill>
                        <a:srgbClr val="FF0000"/>
                      </a:solidFill>
                    </a:rPr>
                    <a:t>위험군</a:t>
                  </a:r>
                  <a:endParaRPr lang="ko-KR" altLang="en-US" sz="1200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48" name="직선 화살표 연결선 47"/>
                <p:cNvCxnSpPr/>
                <p:nvPr/>
              </p:nvCxnSpPr>
              <p:spPr>
                <a:xfrm flipV="1">
                  <a:off x="8530683" y="1383105"/>
                  <a:ext cx="1757" cy="893767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직선 화살표 연결선 48"/>
                <p:cNvCxnSpPr/>
                <p:nvPr/>
              </p:nvCxnSpPr>
              <p:spPr>
                <a:xfrm rot="10800000" flipV="1">
                  <a:off x="8532440" y="2895273"/>
                  <a:ext cx="1757" cy="893767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40" name="TextBox 39"/>
            <p:cNvSpPr txBox="1"/>
            <p:nvPr/>
          </p:nvSpPr>
          <p:spPr>
            <a:xfrm>
              <a:off x="2451197" y="4650130"/>
              <a:ext cx="2103362" cy="3467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&lt; </a:t>
              </a:r>
              <a:r>
                <a:rPr lang="ko-KR" altLang="en-US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독거 노인 증가</a:t>
              </a:r>
              <a:r>
                <a:rPr lang="en-US" altLang="ko-KR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&gt;</a:t>
              </a:r>
              <a:endParaRPr lang="ko-KR" alt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071382" y="4650690"/>
              <a:ext cx="2416361" cy="3467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&lt; </a:t>
              </a:r>
              <a:r>
                <a:rPr lang="ko-KR" altLang="en-US" sz="2400" b="1" dirty="0" err="1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고독사</a:t>
              </a:r>
              <a:r>
                <a:rPr lang="ko-KR" altLang="en-US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 위험 가구 </a:t>
              </a:r>
              <a:r>
                <a:rPr lang="en-US" altLang="ko-KR" sz="24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</a:rPr>
                <a:t>&gt;</a:t>
              </a:r>
              <a:endParaRPr lang="ko-KR" altLang="en-US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2205350" y="14441656"/>
            <a:ext cx="7839978" cy="4699255"/>
            <a:chOff x="1619672" y="627534"/>
            <a:chExt cx="7448319" cy="4464496"/>
          </a:xfrm>
        </p:grpSpPr>
        <p:grpSp>
          <p:nvGrpSpPr>
            <p:cNvPr id="51" name="그룹 50"/>
            <p:cNvGrpSpPr/>
            <p:nvPr/>
          </p:nvGrpSpPr>
          <p:grpSpPr>
            <a:xfrm>
              <a:off x="5580112" y="3872892"/>
              <a:ext cx="1516128" cy="1219138"/>
              <a:chOff x="1187624" y="1801951"/>
              <a:chExt cx="2225291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6" name="그룹 105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108" name="모서리가 둥근 직사각형 107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109" name="모서리가 둥근 직사각형 108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107" name="TextBox 85"/>
              <p:cNvSpPr txBox="1"/>
              <p:nvPr/>
            </p:nvSpPr>
            <p:spPr>
              <a:xfrm>
                <a:off x="1259632" y="1825079"/>
                <a:ext cx="2153283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>
                    <a:solidFill>
                      <a:schemeClr val="bg1"/>
                    </a:solidFill>
                  </a:rPr>
                  <a:t>가족 정보 </a:t>
                </a:r>
                <a:r>
                  <a:rPr lang="en-US" altLang="ko-KR" sz="1138" b="1" dirty="0">
                    <a:solidFill>
                      <a:schemeClr val="bg1"/>
                    </a:solidFill>
                  </a:rPr>
                  <a:t>DB </a:t>
                </a:r>
                <a:r>
                  <a:rPr lang="ko-KR" altLang="en-US" sz="1138" b="1" dirty="0">
                    <a:solidFill>
                      <a:schemeClr val="bg1"/>
                    </a:solidFill>
                  </a:rPr>
                  <a:t>요청</a:t>
                </a:r>
                <a:r>
                  <a:rPr lang="en-US" altLang="ko-KR" sz="1138" b="1" dirty="0">
                    <a:solidFill>
                      <a:schemeClr val="bg1"/>
                    </a:solidFill>
                  </a:rPr>
                  <a:t> </a:t>
                </a:r>
                <a:endParaRPr lang="ko-KR" altLang="en-US" sz="1138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2" name="오른쪽 화살표 51"/>
            <p:cNvSpPr/>
            <p:nvPr/>
          </p:nvSpPr>
          <p:spPr>
            <a:xfrm rot="5400000">
              <a:off x="5706035" y="3362949"/>
              <a:ext cx="680054" cy="499165"/>
            </a:xfrm>
            <a:prstGeom prst="rightArrow">
              <a:avLst>
                <a:gd name="adj1" fmla="val 50000"/>
                <a:gd name="adj2" fmla="val 50923"/>
              </a:avLst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53" name="그룹 52"/>
            <p:cNvGrpSpPr/>
            <p:nvPr/>
          </p:nvGrpSpPr>
          <p:grpSpPr>
            <a:xfrm>
              <a:off x="7564687" y="3368836"/>
              <a:ext cx="1503304" cy="1219138"/>
              <a:chOff x="1187624" y="1801951"/>
              <a:chExt cx="2206469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2" name="그룹 101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104" name="모서리가 둥근 직사각형 103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105" name="모서리가 둥근 직사각형 104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103" name="TextBox 85"/>
              <p:cNvSpPr txBox="1"/>
              <p:nvPr/>
            </p:nvSpPr>
            <p:spPr>
              <a:xfrm>
                <a:off x="1259632" y="1825079"/>
                <a:ext cx="2134461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>
                    <a:solidFill>
                      <a:schemeClr val="bg1"/>
                    </a:solidFill>
                  </a:rPr>
                  <a:t>주변 </a:t>
                </a:r>
                <a:r>
                  <a:rPr lang="ko-KR" altLang="en-US" sz="1138" b="1" dirty="0" err="1">
                    <a:solidFill>
                      <a:schemeClr val="bg1"/>
                    </a:solidFill>
                  </a:rPr>
                  <a:t>구급대에</a:t>
                </a:r>
                <a:r>
                  <a:rPr lang="ko-KR" altLang="en-US" sz="1138" b="1" dirty="0">
                    <a:solidFill>
                      <a:schemeClr val="bg1"/>
                    </a:solidFill>
                  </a:rPr>
                  <a:t> 신고</a:t>
                </a:r>
              </a:p>
            </p:txBody>
          </p:sp>
        </p:grpSp>
        <p:sp>
          <p:nvSpPr>
            <p:cNvPr id="54" name="오른쪽 화살표 53"/>
            <p:cNvSpPr/>
            <p:nvPr/>
          </p:nvSpPr>
          <p:spPr>
            <a:xfrm rot="2775870" flipV="1">
              <a:off x="6788594" y="3382383"/>
              <a:ext cx="1002859" cy="486292"/>
            </a:xfrm>
            <a:prstGeom prst="rightArrow">
              <a:avLst/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55" name="그룹 54"/>
            <p:cNvGrpSpPr/>
            <p:nvPr/>
          </p:nvGrpSpPr>
          <p:grpSpPr>
            <a:xfrm>
              <a:off x="7564687" y="1707654"/>
              <a:ext cx="1503304" cy="1219138"/>
              <a:chOff x="1187624" y="1801951"/>
              <a:chExt cx="2206469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98" name="그룹 97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100" name="모서리가 둥근 직사각형 99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101" name="모서리가 둥근 직사각형 100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99" name="TextBox 85"/>
              <p:cNvSpPr txBox="1"/>
              <p:nvPr/>
            </p:nvSpPr>
            <p:spPr>
              <a:xfrm>
                <a:off x="1259632" y="1825079"/>
                <a:ext cx="2134461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>
                    <a:solidFill>
                      <a:schemeClr val="bg1"/>
                    </a:solidFill>
                  </a:rPr>
                  <a:t>가족에게 위험 알림</a:t>
                </a:r>
              </a:p>
            </p:txBody>
          </p:sp>
        </p:grpSp>
        <p:sp>
          <p:nvSpPr>
            <p:cNvPr id="56" name="오른쪽 화살표 55"/>
            <p:cNvSpPr/>
            <p:nvPr/>
          </p:nvSpPr>
          <p:spPr>
            <a:xfrm rot="18824130">
              <a:off x="6788594" y="2498961"/>
              <a:ext cx="1002859" cy="486292"/>
            </a:xfrm>
            <a:prstGeom prst="rightArrow">
              <a:avLst/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57" name="그룹 56"/>
            <p:cNvGrpSpPr/>
            <p:nvPr/>
          </p:nvGrpSpPr>
          <p:grpSpPr>
            <a:xfrm>
              <a:off x="5620471" y="2360724"/>
              <a:ext cx="1471809" cy="1219138"/>
              <a:chOff x="1187624" y="1801951"/>
              <a:chExt cx="2160242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94" name="그룹 93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96" name="모서리가 둥근 직사각형 95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97" name="모서리가 둥근 직사각형 96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95" name="TextBox 85"/>
              <p:cNvSpPr txBox="1"/>
              <p:nvPr/>
            </p:nvSpPr>
            <p:spPr>
              <a:xfrm>
                <a:off x="1259632" y="1825079"/>
                <a:ext cx="1920357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>
                    <a:solidFill>
                      <a:schemeClr val="bg1"/>
                    </a:solidFill>
                  </a:rPr>
                  <a:t>관리자 서버 전송</a:t>
                </a:r>
              </a:p>
            </p:txBody>
          </p:sp>
        </p:grpSp>
        <p:sp>
          <p:nvSpPr>
            <p:cNvPr id="58" name="오른쪽 화살표 57"/>
            <p:cNvSpPr/>
            <p:nvPr/>
          </p:nvSpPr>
          <p:spPr>
            <a:xfrm rot="3302587">
              <a:off x="5469642" y="1828265"/>
              <a:ext cx="848043" cy="499165"/>
            </a:xfrm>
            <a:prstGeom prst="rightArrow">
              <a:avLst>
                <a:gd name="adj1" fmla="val 50000"/>
                <a:gd name="adj2" fmla="val 50923"/>
              </a:avLst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59" name="그룹 58"/>
            <p:cNvGrpSpPr/>
            <p:nvPr/>
          </p:nvGrpSpPr>
          <p:grpSpPr>
            <a:xfrm>
              <a:off x="4612359" y="627534"/>
              <a:ext cx="1471809" cy="1219138"/>
              <a:chOff x="1187624" y="1801951"/>
              <a:chExt cx="2160242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90" name="그룹 89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92" name="모서리가 둥근 직사각형 91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93" name="모서리가 둥근 직사각형 92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91" name="TextBox 85"/>
              <p:cNvSpPr txBox="1"/>
              <p:nvPr/>
            </p:nvSpPr>
            <p:spPr>
              <a:xfrm>
                <a:off x="1445456" y="1825079"/>
                <a:ext cx="1630962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138" b="1" err="1">
                    <a:solidFill>
                      <a:schemeClr val="bg1"/>
                    </a:solidFill>
                  </a:rPr>
                  <a:t>클라우드</a:t>
                </a:r>
                <a:r>
                  <a:rPr lang="ko-KR" altLang="en-US" sz="1138" b="1" dirty="0">
                    <a:solidFill>
                      <a:schemeClr val="bg1"/>
                    </a:solidFill>
                  </a:rPr>
                  <a:t> 백업</a:t>
                </a:r>
              </a:p>
            </p:txBody>
          </p:sp>
        </p:grpSp>
        <p:sp>
          <p:nvSpPr>
            <p:cNvPr id="60" name="오른쪽 화살표 59"/>
            <p:cNvSpPr/>
            <p:nvPr/>
          </p:nvSpPr>
          <p:spPr>
            <a:xfrm rot="18824130">
              <a:off x="4052911" y="1900508"/>
              <a:ext cx="1002859" cy="486292"/>
            </a:xfrm>
            <a:prstGeom prst="rightArrow">
              <a:avLst/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61" name="그룹 60"/>
            <p:cNvGrpSpPr/>
            <p:nvPr/>
          </p:nvGrpSpPr>
          <p:grpSpPr>
            <a:xfrm>
              <a:off x="3604247" y="2350728"/>
              <a:ext cx="1471809" cy="1219138"/>
              <a:chOff x="1187624" y="1801951"/>
              <a:chExt cx="2160242" cy="150202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86" name="그룹 85"/>
              <p:cNvGrpSpPr/>
              <p:nvPr/>
            </p:nvGrpSpPr>
            <p:grpSpPr>
              <a:xfrm>
                <a:off x="1187624" y="1801951"/>
                <a:ext cx="2160242" cy="1502021"/>
                <a:chOff x="1115614" y="1638947"/>
                <a:chExt cx="2609088" cy="1800201"/>
              </a:xfrm>
            </p:grpSpPr>
            <p:sp>
              <p:nvSpPr>
                <p:cNvPr id="88" name="모서리가 둥근 직사각형 87"/>
                <p:cNvSpPr/>
                <p:nvPr/>
              </p:nvSpPr>
              <p:spPr>
                <a:xfrm rot="5400000">
                  <a:off x="1520058" y="1234505"/>
                  <a:ext cx="1800201" cy="2609086"/>
                </a:xfrm>
                <a:prstGeom prst="roundRect">
                  <a:avLst/>
                </a:prstGeom>
                <a:solidFill>
                  <a:srgbClr val="BE1F09"/>
                </a:solidFill>
                <a:ln w="38100">
                  <a:solidFill>
                    <a:srgbClr val="DA4A36"/>
                  </a:solidFill>
                  <a:prstDash val="solid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  <p:sp>
              <p:nvSpPr>
                <p:cNvPr id="89" name="모서리가 둥근 직사각형 88"/>
                <p:cNvSpPr/>
                <p:nvPr/>
              </p:nvSpPr>
              <p:spPr>
                <a:xfrm rot="5400000">
                  <a:off x="2209207" y="545356"/>
                  <a:ext cx="421901" cy="2609088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A71B08"/>
                </a:solidFill>
                <a:ln w="38100">
                  <a:solidFill>
                    <a:srgbClr val="DA4A36"/>
                  </a:solidFill>
                  <a:prstDash val="solid"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63"/>
                </a:p>
              </p:txBody>
            </p:sp>
          </p:grpSp>
          <p:sp>
            <p:nvSpPr>
              <p:cNvPr id="87" name="TextBox 85"/>
              <p:cNvSpPr txBox="1"/>
              <p:nvPr/>
            </p:nvSpPr>
            <p:spPr>
              <a:xfrm>
                <a:off x="1339766" y="1825079"/>
                <a:ext cx="1845067" cy="3295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>
                    <a:solidFill>
                      <a:schemeClr val="bg1"/>
                    </a:solidFill>
                  </a:rPr>
                  <a:t>클라이언트 전송</a:t>
                </a:r>
                <a:endParaRPr lang="ko-KR" altLang="en-US" sz="1138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2" name="오른쪽 화살표 61"/>
            <p:cNvSpPr/>
            <p:nvPr/>
          </p:nvSpPr>
          <p:spPr>
            <a:xfrm rot="19321949">
              <a:off x="2617614" y="3441478"/>
              <a:ext cx="1168176" cy="486292"/>
            </a:xfrm>
            <a:prstGeom prst="rightArrow">
              <a:avLst/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63" name="그룹 62"/>
            <p:cNvGrpSpPr/>
            <p:nvPr/>
          </p:nvGrpSpPr>
          <p:grpSpPr>
            <a:xfrm>
              <a:off x="1619672" y="3142815"/>
              <a:ext cx="1475676" cy="1233295"/>
              <a:chOff x="4264663" y="1965115"/>
              <a:chExt cx="2359110" cy="1643696"/>
            </a:xfrm>
          </p:grpSpPr>
          <p:sp>
            <p:nvSpPr>
              <p:cNvPr id="82" name="TextBox 70"/>
              <p:cNvSpPr txBox="1"/>
              <p:nvPr/>
            </p:nvSpPr>
            <p:spPr>
              <a:xfrm>
                <a:off x="4897441" y="3140285"/>
                <a:ext cx="965589" cy="268106"/>
              </a:xfrm>
              <a:prstGeom prst="rect">
                <a:avLst/>
              </a:prstGeom>
              <a:noFill/>
            </p:spPr>
            <p:txBody>
              <a:bodyPr wrap="square" numCol="1" rtlCol="0">
                <a:prstTxWarp prst="textCanDown">
                  <a:avLst>
                    <a:gd name="adj" fmla="val 19300"/>
                  </a:avLst>
                </a:prstTxWarp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ko-KR" sz="853" b="1" dirty="0">
                    <a:solidFill>
                      <a:schemeClr val="accent1">
                        <a:lumMod val="75000"/>
                      </a:schemeClr>
                    </a:solidFill>
                  </a:rPr>
                  <a:t>2D </a:t>
                </a:r>
                <a:r>
                  <a:rPr lang="ko-KR" altLang="en-US" sz="853" b="1" dirty="0">
                    <a:solidFill>
                      <a:schemeClr val="accent1">
                        <a:lumMod val="75000"/>
                      </a:schemeClr>
                    </a:solidFill>
                  </a:rPr>
                  <a:t>▶ </a:t>
                </a:r>
                <a:r>
                  <a:rPr lang="en-US" altLang="ko-KR" sz="853" b="1" dirty="0">
                    <a:solidFill>
                      <a:schemeClr val="accent1">
                        <a:lumMod val="75000"/>
                      </a:schemeClr>
                    </a:solidFill>
                  </a:rPr>
                  <a:t>3D</a:t>
                </a:r>
                <a:endParaRPr lang="ko-KR" altLang="en-US" sz="853" b="1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83" name="모서리가 둥근 직사각형 82"/>
              <p:cNvSpPr/>
              <p:nvPr/>
            </p:nvSpPr>
            <p:spPr>
              <a:xfrm rot="5400000">
                <a:off x="4622370" y="1607409"/>
                <a:ext cx="1643696" cy="2359108"/>
              </a:xfrm>
              <a:prstGeom prst="roundRect">
                <a:avLst/>
              </a:prstGeom>
              <a:solidFill>
                <a:srgbClr val="BE1F09"/>
              </a:solidFill>
              <a:ln w="38100">
                <a:solidFill>
                  <a:srgbClr val="DA4A36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63"/>
              </a:p>
            </p:txBody>
          </p:sp>
          <p:sp>
            <p:nvSpPr>
              <p:cNvPr id="84" name="모서리가 둥근 직사각형 83"/>
              <p:cNvSpPr/>
              <p:nvPr/>
            </p:nvSpPr>
            <p:spPr>
              <a:xfrm rot="5400000">
                <a:off x="5251607" y="978173"/>
                <a:ext cx="385222" cy="2359110"/>
              </a:xfrm>
              <a:prstGeom prst="roundRect">
                <a:avLst>
                  <a:gd name="adj" fmla="val 50000"/>
                </a:avLst>
              </a:prstGeom>
              <a:solidFill>
                <a:srgbClr val="A71B08"/>
              </a:solidFill>
              <a:ln w="38100">
                <a:solidFill>
                  <a:srgbClr val="DA4A36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63"/>
              </a:p>
            </p:txBody>
          </p:sp>
          <p:sp>
            <p:nvSpPr>
              <p:cNvPr id="85" name="TextBox 73"/>
              <p:cNvSpPr txBox="1"/>
              <p:nvPr/>
            </p:nvSpPr>
            <p:spPr>
              <a:xfrm>
                <a:off x="4725129" y="1973569"/>
                <a:ext cx="1263705" cy="356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 err="1">
                    <a:solidFill>
                      <a:schemeClr val="bg1"/>
                    </a:solidFill>
                  </a:rPr>
                  <a:t>심박수</a:t>
                </a:r>
                <a:r>
                  <a:rPr lang="ko-KR" altLang="en-US" sz="1138" b="1" dirty="0">
                    <a:solidFill>
                      <a:schemeClr val="bg1"/>
                    </a:solidFill>
                  </a:rPr>
                  <a:t> 측정</a:t>
                </a:r>
              </a:p>
            </p:txBody>
          </p:sp>
        </p:grpSp>
        <p:sp>
          <p:nvSpPr>
            <p:cNvPr id="64" name="오른쪽 화살표 63"/>
            <p:cNvSpPr/>
            <p:nvPr/>
          </p:nvSpPr>
          <p:spPr>
            <a:xfrm rot="2392925">
              <a:off x="2731743" y="2086657"/>
              <a:ext cx="1002859" cy="486292"/>
            </a:xfrm>
            <a:prstGeom prst="rightArrow">
              <a:avLst/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1621566" y="1558640"/>
              <a:ext cx="1463874" cy="1231198"/>
              <a:chOff x="1585703" y="1942658"/>
              <a:chExt cx="2340242" cy="1640901"/>
            </a:xfrm>
          </p:grpSpPr>
          <p:sp>
            <p:nvSpPr>
              <p:cNvPr id="78" name="모서리가 둥근 직사각형 77"/>
              <p:cNvSpPr/>
              <p:nvPr/>
            </p:nvSpPr>
            <p:spPr>
              <a:xfrm rot="5400000">
                <a:off x="1935373" y="1592989"/>
                <a:ext cx="1640901" cy="2340240"/>
              </a:xfrm>
              <a:prstGeom prst="roundRect">
                <a:avLst/>
              </a:prstGeom>
              <a:solidFill>
                <a:srgbClr val="BE1F09"/>
              </a:solidFill>
              <a:ln w="38100">
                <a:solidFill>
                  <a:srgbClr val="DA4A36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63"/>
              </a:p>
            </p:txBody>
          </p:sp>
          <p:sp>
            <p:nvSpPr>
              <p:cNvPr id="79" name="모서리가 둥근 직사각형 78"/>
              <p:cNvSpPr/>
              <p:nvPr/>
            </p:nvSpPr>
            <p:spPr>
              <a:xfrm rot="5400000">
                <a:off x="2563540" y="964822"/>
                <a:ext cx="384567" cy="2340242"/>
              </a:xfrm>
              <a:prstGeom prst="roundRect">
                <a:avLst>
                  <a:gd name="adj" fmla="val 50000"/>
                </a:avLst>
              </a:prstGeom>
              <a:solidFill>
                <a:srgbClr val="A71B08"/>
              </a:solidFill>
              <a:ln w="38100">
                <a:solidFill>
                  <a:srgbClr val="DA4A36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63"/>
              </a:p>
            </p:txBody>
          </p:sp>
          <p:sp>
            <p:nvSpPr>
              <p:cNvPr id="80" name="TextBox 65"/>
              <p:cNvSpPr txBox="1"/>
              <p:nvPr/>
            </p:nvSpPr>
            <p:spPr>
              <a:xfrm>
                <a:off x="2158258" y="1942658"/>
                <a:ext cx="1072743" cy="3564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138" b="1" dirty="0">
                    <a:solidFill>
                      <a:schemeClr val="bg1"/>
                    </a:solidFill>
                  </a:rPr>
                  <a:t>영상 촬영</a:t>
                </a:r>
              </a:p>
            </p:txBody>
          </p:sp>
          <p:sp>
            <p:nvSpPr>
              <p:cNvPr id="81" name="이등변 삼각형 80"/>
              <p:cNvSpPr/>
              <p:nvPr/>
            </p:nvSpPr>
            <p:spPr>
              <a:xfrm rot="18831780">
                <a:off x="2422522" y="2721239"/>
                <a:ext cx="383727" cy="515482"/>
              </a:xfrm>
              <a:prstGeom prst="triangle">
                <a:avLst/>
              </a:prstGeom>
              <a:solidFill>
                <a:schemeClr val="bg1">
                  <a:lumMod val="85000"/>
                  <a:alpha val="55000"/>
                </a:schemeClr>
              </a:solidFill>
              <a:ln>
                <a:solidFill>
                  <a:schemeClr val="bg1">
                    <a:lumMod val="9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63"/>
              </a:p>
            </p:txBody>
          </p:sp>
        </p:grpSp>
        <p:pic>
          <p:nvPicPr>
            <p:cNvPr id="66" name="그림 6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2240" y="1883665"/>
              <a:ext cx="383670" cy="468537"/>
            </a:xfrm>
            <a:prstGeom prst="rect">
              <a:avLst/>
            </a:prstGeom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483768" y="2222667"/>
              <a:ext cx="458654" cy="560108"/>
            </a:xfrm>
            <a:prstGeom prst="rect">
              <a:avLst/>
            </a:prstGeom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9752" y="3489709"/>
              <a:ext cx="613151" cy="748779"/>
            </a:xfrm>
            <a:prstGeom prst="rect">
              <a:avLst/>
            </a:prstGeom>
          </p:spPr>
        </p:pic>
        <p:pic>
          <p:nvPicPr>
            <p:cNvPr id="69" name="그림 68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778208" y="3712010"/>
              <a:ext cx="670158" cy="548771"/>
            </a:xfrm>
            <a:prstGeom prst="rect">
              <a:avLst/>
            </a:prstGeom>
          </p:spPr>
        </p:pic>
        <p:pic>
          <p:nvPicPr>
            <p:cNvPr id="70" name="그림 6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4638" y="2579470"/>
              <a:ext cx="995394" cy="995394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9792" y="850443"/>
              <a:ext cx="1064471" cy="1064471"/>
            </a:xfrm>
            <a:prstGeom prst="rect">
              <a:avLst/>
            </a:prstGeom>
          </p:spPr>
        </p:pic>
        <p:pic>
          <p:nvPicPr>
            <p:cNvPr id="72" name="그림 71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0952" y="2720752"/>
              <a:ext cx="760886" cy="760886"/>
            </a:xfrm>
            <a:prstGeom prst="rect">
              <a:avLst/>
            </a:prstGeom>
          </p:spPr>
        </p:pic>
        <p:pic>
          <p:nvPicPr>
            <p:cNvPr id="73" name="그림 72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7553" y="4409311"/>
              <a:ext cx="466695" cy="466695"/>
            </a:xfrm>
            <a:prstGeom prst="rect">
              <a:avLst/>
            </a:prstGeom>
          </p:spPr>
        </p:pic>
        <p:pic>
          <p:nvPicPr>
            <p:cNvPr id="74" name="그림 73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7803" y="4338264"/>
              <a:ext cx="609750" cy="609750"/>
            </a:xfrm>
            <a:prstGeom prst="rect">
              <a:avLst/>
            </a:prstGeom>
          </p:spPr>
        </p:pic>
        <p:pic>
          <p:nvPicPr>
            <p:cNvPr id="75" name="그림 74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3747" y="2018644"/>
              <a:ext cx="756304" cy="810355"/>
            </a:xfrm>
            <a:prstGeom prst="rect">
              <a:avLst/>
            </a:prstGeom>
          </p:spPr>
        </p:pic>
        <p:pic>
          <p:nvPicPr>
            <p:cNvPr id="76" name="그림 75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1666" y="3599142"/>
              <a:ext cx="994925" cy="994925"/>
            </a:xfrm>
            <a:prstGeom prst="rect">
              <a:avLst/>
            </a:prstGeom>
          </p:spPr>
        </p:pic>
        <p:sp>
          <p:nvSpPr>
            <p:cNvPr id="77" name="오른쪽 화살표 76"/>
            <p:cNvSpPr/>
            <p:nvPr/>
          </p:nvSpPr>
          <p:spPr>
            <a:xfrm rot="16200000" flipV="1">
              <a:off x="6418578" y="3402887"/>
              <a:ext cx="441227" cy="499165"/>
            </a:xfrm>
            <a:prstGeom prst="rightArrow">
              <a:avLst>
                <a:gd name="adj1" fmla="val 50000"/>
                <a:gd name="adj2" fmla="val 50923"/>
              </a:avLst>
            </a:prstGeom>
            <a:solidFill>
              <a:srgbClr val="A71B08"/>
            </a:solidFill>
            <a:ln w="38100">
              <a:solidFill>
                <a:srgbClr val="DA4A36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63"/>
            </a:p>
          </p:txBody>
        </p:sp>
      </p:grpSp>
      <p:grpSp>
        <p:nvGrpSpPr>
          <p:cNvPr id="110" name="그룹 109"/>
          <p:cNvGrpSpPr/>
          <p:nvPr/>
        </p:nvGrpSpPr>
        <p:grpSpPr>
          <a:xfrm>
            <a:off x="12061552" y="14016422"/>
            <a:ext cx="6849599" cy="5696435"/>
            <a:chOff x="2572651" y="195486"/>
            <a:chExt cx="5887781" cy="4896544"/>
          </a:xfrm>
        </p:grpSpPr>
        <p:pic>
          <p:nvPicPr>
            <p:cNvPr id="111" name="그림 110"/>
            <p:cNvPicPr>
              <a:picLocks noChangeAspect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474" t="2831" r="391" b="3731"/>
            <a:stretch/>
          </p:blipFill>
          <p:spPr>
            <a:xfrm>
              <a:off x="2572651" y="884466"/>
              <a:ext cx="2319519" cy="1739639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pic>
          <p:nvPicPr>
            <p:cNvPr id="112" name="그림 111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5795811" y="2499742"/>
              <a:ext cx="2664621" cy="2592288"/>
            </a:xfrm>
            <a:prstGeom prst="rect">
              <a:avLst/>
            </a:prstGeom>
          </p:spPr>
        </p:pic>
        <p:pic>
          <p:nvPicPr>
            <p:cNvPr id="113" name="그림 112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5796136" y="195486"/>
              <a:ext cx="2664296" cy="2232248"/>
            </a:xfrm>
            <a:prstGeom prst="rect">
              <a:avLst/>
            </a:prstGeom>
          </p:spPr>
        </p:pic>
        <p:pic>
          <p:nvPicPr>
            <p:cNvPr id="114" name="그림 113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4659" y="2859782"/>
              <a:ext cx="2359389" cy="2036233"/>
            </a:xfrm>
            <a:prstGeom prst="rect">
              <a:avLst/>
            </a:prstGeom>
          </p:spPr>
        </p:pic>
      </p:grpSp>
      <p:grpSp>
        <p:nvGrpSpPr>
          <p:cNvPr id="115" name="그룹 114"/>
          <p:cNvGrpSpPr/>
          <p:nvPr/>
        </p:nvGrpSpPr>
        <p:grpSpPr>
          <a:xfrm>
            <a:off x="1719688" y="21676889"/>
            <a:ext cx="8469656" cy="5056386"/>
            <a:chOff x="1509605" y="566504"/>
            <a:chExt cx="7486344" cy="4469349"/>
          </a:xfrm>
        </p:grpSpPr>
        <p:sp>
          <p:nvSpPr>
            <p:cNvPr id="116" name="타원 115"/>
            <p:cNvSpPr/>
            <p:nvPr/>
          </p:nvSpPr>
          <p:spPr>
            <a:xfrm>
              <a:off x="5220072" y="663903"/>
              <a:ext cx="3775877" cy="437195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8100"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7" name="타원 116"/>
            <p:cNvSpPr/>
            <p:nvPr/>
          </p:nvSpPr>
          <p:spPr>
            <a:xfrm>
              <a:off x="5755745" y="2530431"/>
              <a:ext cx="2664296" cy="79208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8" name="타원 117"/>
            <p:cNvSpPr/>
            <p:nvPr/>
          </p:nvSpPr>
          <p:spPr>
            <a:xfrm>
              <a:off x="6221413" y="2242399"/>
              <a:ext cx="1783196" cy="54300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9" name="타원 118"/>
            <p:cNvSpPr/>
            <p:nvPr/>
          </p:nvSpPr>
          <p:spPr>
            <a:xfrm>
              <a:off x="6571604" y="2026375"/>
              <a:ext cx="1112070" cy="288032"/>
            </a:xfrm>
            <a:prstGeom prst="ellipse">
              <a:avLst/>
            </a:prstGeom>
            <a:solidFill>
              <a:srgbClr val="F8DBD6"/>
            </a:solidFill>
            <a:ln w="952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0" name="타원 119"/>
            <p:cNvSpPr/>
            <p:nvPr/>
          </p:nvSpPr>
          <p:spPr>
            <a:xfrm>
              <a:off x="6211311" y="4078154"/>
              <a:ext cx="1838025" cy="72892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>
                <a:solidFill>
                  <a:schemeClr val="tx1"/>
                </a:solidFill>
              </a:endParaRPr>
            </a:p>
          </p:txBody>
        </p:sp>
        <p:sp>
          <p:nvSpPr>
            <p:cNvPr id="121" name="타원 120"/>
            <p:cNvSpPr/>
            <p:nvPr/>
          </p:nvSpPr>
          <p:spPr>
            <a:xfrm>
              <a:off x="6372201" y="4132012"/>
              <a:ext cx="1521242" cy="52211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>
                <a:solidFill>
                  <a:schemeClr val="tx1"/>
                </a:solidFill>
              </a:endParaRPr>
            </a:p>
          </p:txBody>
        </p:sp>
        <p:sp>
          <p:nvSpPr>
            <p:cNvPr id="122" name="오각형 121"/>
            <p:cNvSpPr/>
            <p:nvPr/>
          </p:nvSpPr>
          <p:spPr>
            <a:xfrm flipH="1">
              <a:off x="7683673" y="1522319"/>
              <a:ext cx="1024399" cy="432048"/>
            </a:xfrm>
            <a:prstGeom prst="homePlate">
              <a:avLst>
                <a:gd name="adj" fmla="val 42387"/>
              </a:avLst>
            </a:prstGeom>
            <a:ln w="6350"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 err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심박수</a:t>
              </a:r>
              <a:r>
                <a:rPr lang="ko-KR" altLang="en-US" sz="11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endParaRPr lang="en-US" altLang="ko-KR" sz="11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11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측정 센서</a:t>
              </a:r>
            </a:p>
          </p:txBody>
        </p:sp>
        <p:sp>
          <p:nvSpPr>
            <p:cNvPr id="123" name="타원 122"/>
            <p:cNvSpPr/>
            <p:nvPr/>
          </p:nvSpPr>
          <p:spPr>
            <a:xfrm>
              <a:off x="6667729" y="1306295"/>
              <a:ext cx="859363" cy="864096"/>
            </a:xfrm>
            <a:prstGeom prst="ellipse">
              <a:avLst/>
            </a:prstGeom>
            <a:solidFill>
              <a:srgbClr val="C2645A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 err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고독사</a:t>
              </a:r>
              <a:r>
                <a:rPr lang="ko-KR" altLang="en-US" sz="10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솔루션</a:t>
              </a:r>
            </a:p>
          </p:txBody>
        </p:sp>
        <p:sp>
          <p:nvSpPr>
            <p:cNvPr id="124" name="TextBox 123"/>
            <p:cNvSpPr txBox="1"/>
            <p:nvPr/>
          </p:nvSpPr>
          <p:spPr>
            <a:xfrm rot="21317811">
              <a:off x="6736780" y="1254159"/>
              <a:ext cx="492443" cy="215444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r>
                <a:rPr lang="ko-KR" altLang="en-US" sz="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독창성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 rot="2894042">
              <a:off x="7095720" y="1336272"/>
              <a:ext cx="492443" cy="215444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r>
                <a:rPr lang="ko-KR" altLang="en-US" sz="800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도전성</a:t>
              </a:r>
            </a:p>
          </p:txBody>
        </p:sp>
        <p:cxnSp>
          <p:nvCxnSpPr>
            <p:cNvPr id="126" name="직선 연결선 125"/>
            <p:cNvCxnSpPr/>
            <p:nvPr/>
          </p:nvCxnSpPr>
          <p:spPr>
            <a:xfrm>
              <a:off x="7111058" y="2314407"/>
              <a:ext cx="0" cy="2573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원통 126"/>
            <p:cNvSpPr/>
            <p:nvPr/>
          </p:nvSpPr>
          <p:spPr>
            <a:xfrm>
              <a:off x="6520124" y="3826575"/>
              <a:ext cx="1243342" cy="720080"/>
            </a:xfrm>
            <a:prstGeom prst="can">
              <a:avLst>
                <a:gd name="adj" fmla="val 41807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고령화 사회</a:t>
              </a:r>
              <a:endParaRPr lang="en-US" altLang="ko-KR" sz="1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12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효율성</a:t>
              </a:r>
            </a:p>
          </p:txBody>
        </p:sp>
        <p:cxnSp>
          <p:nvCxnSpPr>
            <p:cNvPr id="128" name="직선 연결선 127"/>
            <p:cNvCxnSpPr/>
            <p:nvPr/>
          </p:nvCxnSpPr>
          <p:spPr>
            <a:xfrm>
              <a:off x="7111058" y="2790755"/>
              <a:ext cx="0" cy="257343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직선 화살표 연결선 128"/>
            <p:cNvCxnSpPr/>
            <p:nvPr/>
          </p:nvCxnSpPr>
          <p:spPr>
            <a:xfrm>
              <a:off x="8420041" y="4546655"/>
              <a:ext cx="0" cy="473367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타원 129"/>
            <p:cNvSpPr/>
            <p:nvPr/>
          </p:nvSpPr>
          <p:spPr>
            <a:xfrm>
              <a:off x="6662133" y="3902731"/>
              <a:ext cx="980689" cy="13962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1" name="타원 130"/>
            <p:cNvSpPr/>
            <p:nvPr/>
          </p:nvSpPr>
          <p:spPr>
            <a:xfrm>
              <a:off x="6664871" y="3941618"/>
              <a:ext cx="980689" cy="93811"/>
            </a:xfrm>
            <a:prstGeom prst="ellipse">
              <a:avLst/>
            </a:pr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6373516" y="2356431"/>
              <a:ext cx="73449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800" b="1" dirty="0" err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고독사</a:t>
              </a:r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endParaRPr lang="en-US" altLang="ko-KR" sz="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사망률 감소</a:t>
              </a: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7080416" y="2355726"/>
              <a:ext cx="873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데이터 베이스 </a:t>
              </a:r>
              <a:endParaRPr lang="en-US" altLang="ko-KR" sz="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800" b="1" dirty="0" err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클라우드</a:t>
              </a:r>
              <a:endParaRPr lang="en-US" altLang="ko-KR" sz="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6226261" y="2809260"/>
              <a:ext cx="668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노인 복지 </a:t>
              </a:r>
              <a:endParaRPr lang="en-US" altLang="ko-KR" sz="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시장 증가</a:t>
              </a: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7245213" y="2809260"/>
              <a:ext cx="873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800" b="1" dirty="0" err="1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모바일</a:t>
              </a:r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알림</a:t>
              </a:r>
              <a:endParaRPr lang="en-US" altLang="ko-KR" sz="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algn="ctr"/>
              <a:r>
                <a:rPr lang="ko-KR" altLang="en-US" sz="8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자동 신고 접수</a:t>
              </a:r>
            </a:p>
          </p:txBody>
        </p:sp>
        <p:sp>
          <p:nvSpPr>
            <p:cNvPr id="136" name="왼쪽으로 구부러진 화살표 135"/>
            <p:cNvSpPr/>
            <p:nvPr/>
          </p:nvSpPr>
          <p:spPr>
            <a:xfrm rot="18232537">
              <a:off x="8107329" y="1774060"/>
              <a:ext cx="468588" cy="1081872"/>
            </a:xfrm>
            <a:prstGeom prst="curvedLeftArrow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pic>
          <p:nvPicPr>
            <p:cNvPr id="137" name="그림 136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3146" y="2643758"/>
              <a:ext cx="648072" cy="648072"/>
            </a:xfrm>
            <a:prstGeom prst="rect">
              <a:avLst/>
            </a:prstGeom>
          </p:spPr>
        </p:pic>
        <p:sp>
          <p:nvSpPr>
            <p:cNvPr id="138" name="원통 109"/>
            <p:cNvSpPr/>
            <p:nvPr/>
          </p:nvSpPr>
          <p:spPr>
            <a:xfrm rot="758706" flipH="1">
              <a:off x="7872459" y="2182645"/>
              <a:ext cx="559513" cy="310647"/>
            </a:xfrm>
            <a:prstGeom prst="can">
              <a:avLst>
                <a:gd name="adj" fmla="val 40204"/>
              </a:avLst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DB</a:t>
              </a:r>
              <a:endParaRPr lang="ko-KR" alt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pic>
          <p:nvPicPr>
            <p:cNvPr id="139" name="그림 138"/>
            <p:cNvPicPr>
              <a:picLocks noChangeAspect="1"/>
            </p:cNvPicPr>
            <p:nvPr/>
          </p:nvPicPr>
          <p:blipFill>
            <a:blip r:embed="rId2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29332" y="1839236"/>
              <a:ext cx="564111" cy="564111"/>
            </a:xfrm>
            <a:prstGeom prst="rect">
              <a:avLst/>
            </a:prstGeom>
          </p:spPr>
        </p:pic>
        <p:sp>
          <p:nvSpPr>
            <p:cNvPr id="140" name="사각형 설명선 139"/>
            <p:cNvSpPr/>
            <p:nvPr/>
          </p:nvSpPr>
          <p:spPr>
            <a:xfrm rot="5400000" flipH="1" flipV="1">
              <a:off x="5403560" y="3580866"/>
              <a:ext cx="772397" cy="1058422"/>
            </a:xfrm>
            <a:prstGeom prst="wedgeRectCallout">
              <a:avLst>
                <a:gd name="adj1" fmla="val -24421"/>
                <a:gd name="adj2" fmla="val 63809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5257809" y="3775052"/>
              <a:ext cx="9092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관리 비용 </a:t>
              </a:r>
              <a:endParaRPr lang="en-US" altLang="ko-KR" sz="1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ko-KR" altLang="en-US" sz="1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인력</a:t>
              </a:r>
              <a:endParaRPr lang="en-US" altLang="ko-KR" sz="1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ko-KR" altLang="en-US" sz="1200" b="1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사망률</a:t>
              </a:r>
              <a:endParaRPr lang="en-US" altLang="ko-KR" sz="1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42" name="아래쪽 화살표 141"/>
            <p:cNvSpPr/>
            <p:nvPr/>
          </p:nvSpPr>
          <p:spPr>
            <a:xfrm>
              <a:off x="5958930" y="4052743"/>
              <a:ext cx="290854" cy="502169"/>
            </a:xfrm>
            <a:prstGeom prst="downArrow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43" name="아래쪽 화살표 142"/>
            <p:cNvSpPr/>
            <p:nvPr/>
          </p:nvSpPr>
          <p:spPr>
            <a:xfrm flipV="1">
              <a:off x="8044340" y="4051170"/>
              <a:ext cx="290854" cy="502169"/>
            </a:xfrm>
            <a:prstGeom prst="downArrow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9605" y="566504"/>
              <a:ext cx="3457473" cy="3741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-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실시간 영상 처리 기능과 </a:t>
              </a:r>
              <a:r>
                <a:rPr lang="ko-KR" altLang="en-US" sz="2000" dirty="0" err="1">
                  <a:latin typeface="HY견고딕" panose="02030600000101010101" pitchFamily="18" charset="-127"/>
                  <a:ea typeface="HY견고딕" panose="02030600000101010101" pitchFamily="18" charset="-127"/>
                </a:rPr>
                <a:t>심박수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측정 센서를 통해</a:t>
              </a:r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장소와 시간에 구애 받지 않고 독거 노인 관리 가능 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-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기존의 헬스 </a:t>
              </a:r>
              <a:r>
                <a:rPr lang="ko-KR" altLang="en-US" sz="2000" dirty="0" err="1">
                  <a:latin typeface="HY견고딕" panose="02030600000101010101" pitchFamily="18" charset="-127"/>
                  <a:ea typeface="HY견고딕" panose="02030600000101010101" pitchFamily="18" charset="-127"/>
                </a:rPr>
                <a:t>케어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등 수동적인 건강 관리 방식에 비해</a:t>
              </a:r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적극적인 관리 가능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-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신속한 긴급상황 알림으로 </a:t>
              </a:r>
              <a:r>
                <a:rPr lang="ko-KR" altLang="en-US" sz="2000" dirty="0" err="1">
                  <a:latin typeface="HY견고딕" panose="02030600000101010101" pitchFamily="18" charset="-127"/>
                  <a:ea typeface="HY견고딕" panose="02030600000101010101" pitchFamily="18" charset="-127"/>
                </a:rPr>
                <a:t>고독사로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인한 사망률을 감소시킴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-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독거노인 관리 시스템을 통해 불필요한 인적자원을</a:t>
              </a:r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 </a:t>
              </a:r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최소화 할 수 있음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endPara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45" name="오각형 144"/>
            <p:cNvSpPr/>
            <p:nvPr/>
          </p:nvSpPr>
          <p:spPr>
            <a:xfrm>
              <a:off x="5478016" y="1522319"/>
              <a:ext cx="1042108" cy="432048"/>
            </a:xfrm>
            <a:prstGeom prst="homePlate">
              <a:avLst>
                <a:gd name="adj" fmla="val 42387"/>
              </a:avLst>
            </a:prstGeom>
            <a:ln w="9525"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>
                  <a:ln w="10160">
                    <a:solidFill>
                      <a:schemeClr val="accent5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영상 처리</a:t>
              </a:r>
            </a:p>
          </p:txBody>
        </p:sp>
      </p:grpSp>
      <p:grpSp>
        <p:nvGrpSpPr>
          <p:cNvPr id="146" name="그룹 145"/>
          <p:cNvGrpSpPr/>
          <p:nvPr/>
        </p:nvGrpSpPr>
        <p:grpSpPr>
          <a:xfrm>
            <a:off x="11197456" y="21568879"/>
            <a:ext cx="8277226" cy="5135572"/>
            <a:chOff x="1550756" y="633958"/>
            <a:chExt cx="6655605" cy="4129444"/>
          </a:xfrm>
        </p:grpSpPr>
        <p:pic>
          <p:nvPicPr>
            <p:cNvPr id="147" name="그림 146"/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8569" y="633958"/>
              <a:ext cx="1937792" cy="1937792"/>
            </a:xfrm>
            <a:prstGeom prst="rect">
              <a:avLst/>
            </a:prstGeom>
          </p:spPr>
        </p:pic>
        <p:pic>
          <p:nvPicPr>
            <p:cNvPr id="148" name="그림 147"/>
            <p:cNvPicPr>
              <a:picLocks noChangeAspect="1"/>
            </p:cNvPicPr>
            <p:nvPr/>
          </p:nvPicPr>
          <p:blipFill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326"/>
            <a:stretch/>
          </p:blipFill>
          <p:spPr>
            <a:xfrm>
              <a:off x="1550756" y="2791885"/>
              <a:ext cx="2306594" cy="1971517"/>
            </a:xfrm>
            <a:prstGeom prst="rect">
              <a:avLst/>
            </a:prstGeom>
          </p:spPr>
        </p:pic>
        <p:sp>
          <p:nvSpPr>
            <p:cNvPr id="149" name="TextBox 148"/>
            <p:cNvSpPr txBox="1"/>
            <p:nvPr/>
          </p:nvSpPr>
          <p:spPr>
            <a:xfrm>
              <a:off x="1795471" y="1184537"/>
              <a:ext cx="4396398" cy="7341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보건복지부에서 운영하는 독거노인 종합지원세터와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연계하여 보다 효율적이고 신속한 독거노인 관리가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이루어 질 수 있음</a:t>
              </a:r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.</a:t>
              </a: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3692180" y="3346729"/>
              <a:ext cx="4395239" cy="9566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기존의 출시 된 스마트밴드와 연동 가능케 하여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개인이 직접 건강 관리했던 방식을 시스템에 의한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건강 관리로 대체함으로써 좀 더 능동적이고 정확한</a:t>
              </a:r>
              <a:endPara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r>
                <a:rPr lang="ko-KR" altLang="en-US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건강 관리가 이루어 질 수 있음</a:t>
              </a:r>
              <a:r>
                <a:rPr lang="en-US" altLang="ko-KR" sz="2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.</a:t>
              </a:r>
            </a:p>
          </p:txBody>
        </p:sp>
      </p:grpSp>
      <p:sp>
        <p:nvSpPr>
          <p:cNvPr id="151" name="TextBox 150"/>
          <p:cNvSpPr txBox="1"/>
          <p:nvPr/>
        </p:nvSpPr>
        <p:spPr>
          <a:xfrm>
            <a:off x="1698750" y="5221933"/>
            <a:ext cx="5910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창업 동기 및 아이디어 개요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1692400" y="12783394"/>
            <a:ext cx="31165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아이디어 결과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1698750" y="20344706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기 대 효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058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453</Words>
  <Application>Microsoft Office PowerPoint</Application>
  <PresentationFormat>사용자 지정</PresentationFormat>
  <Paragraphs>128</Paragraphs>
  <Slides>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0" baseType="lpstr">
      <vt:lpstr>HY견고딕</vt:lpstr>
      <vt:lpstr>HY헤드라인M</vt:lpstr>
      <vt:lpstr>맑은 고딕</vt:lpstr>
      <vt:lpstr>휴먼명조</vt:lpstr>
      <vt:lpstr>Arial</vt:lpstr>
      <vt:lpstr>Office 테마</vt:lpstr>
      <vt:lpstr>2017 벤처창업동아리경진대회  판낼 제작 안내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황승희</dc:creator>
  <cp:lastModifiedBy>user</cp:lastModifiedBy>
  <cp:revision>17</cp:revision>
  <cp:lastPrinted>2016-07-06T07:56:01Z</cp:lastPrinted>
  <dcterms:created xsi:type="dcterms:W3CDTF">2015-12-02T08:13:32Z</dcterms:created>
  <dcterms:modified xsi:type="dcterms:W3CDTF">2017-04-25T05:25:18Z</dcterms:modified>
</cp:coreProperties>
</file>